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07" r:id="rId5"/>
  </p:sldMasterIdLst>
  <p:notesMasterIdLst>
    <p:notesMasterId r:id="rId48"/>
  </p:notesMasterIdLst>
  <p:sldIdLst>
    <p:sldId id="325" r:id="rId6"/>
    <p:sldId id="297" r:id="rId7"/>
    <p:sldId id="304" r:id="rId8"/>
    <p:sldId id="306" r:id="rId9"/>
    <p:sldId id="305" r:id="rId10"/>
    <p:sldId id="330" r:id="rId11"/>
    <p:sldId id="334" r:id="rId12"/>
    <p:sldId id="354" r:id="rId13"/>
    <p:sldId id="335" r:id="rId14"/>
    <p:sldId id="355" r:id="rId15"/>
    <p:sldId id="356" r:id="rId16"/>
    <p:sldId id="357" r:id="rId17"/>
    <p:sldId id="358" r:id="rId18"/>
    <p:sldId id="359" r:id="rId19"/>
    <p:sldId id="379" r:id="rId20"/>
    <p:sldId id="384" r:id="rId21"/>
    <p:sldId id="257" r:id="rId22"/>
    <p:sldId id="382" r:id="rId23"/>
    <p:sldId id="342" r:id="rId24"/>
    <p:sldId id="362" r:id="rId25"/>
    <p:sldId id="381" r:id="rId26"/>
    <p:sldId id="364" r:id="rId27"/>
    <p:sldId id="365" r:id="rId28"/>
    <p:sldId id="366" r:id="rId29"/>
    <p:sldId id="385" r:id="rId30"/>
    <p:sldId id="367" r:id="rId31"/>
    <p:sldId id="369" r:id="rId32"/>
    <p:sldId id="368" r:id="rId33"/>
    <p:sldId id="370" r:id="rId34"/>
    <p:sldId id="371" r:id="rId35"/>
    <p:sldId id="372" r:id="rId36"/>
    <p:sldId id="373" r:id="rId37"/>
    <p:sldId id="383" r:id="rId38"/>
    <p:sldId id="374" r:id="rId39"/>
    <p:sldId id="375" r:id="rId40"/>
    <p:sldId id="376" r:id="rId41"/>
    <p:sldId id="377" r:id="rId42"/>
    <p:sldId id="333" r:id="rId43"/>
    <p:sldId id="386" r:id="rId44"/>
    <p:sldId id="293" r:id="rId45"/>
    <p:sldId id="296" r:id="rId46"/>
    <p:sldId id="349" r:id="rId47"/>
  </p:sldIdLst>
  <p:sldSz cx="12192000" cy="6858000"/>
  <p:notesSz cx="6858000" cy="9144000"/>
  <p:embeddedFontLst>
    <p:embeddedFont>
      <p:font typeface="Bw Gradual ExtraBold" panose="020B0604020202020204" charset="0"/>
      <p:bold r:id="rId49"/>
    </p:embeddedFont>
    <p:embeddedFont>
      <p:font typeface="Bw Gradual Light" panose="020B0604020202020204" charset="0"/>
      <p:regular r:id="rId50"/>
    </p:embeddedFont>
    <p:embeddedFont>
      <p:font typeface="Bw Gradual Medium" panose="020B0604020202020204" charset="0"/>
      <p:regular r:id="rId51"/>
    </p:embeddedFont>
    <p:embeddedFont>
      <p:font typeface="Roboto" panose="02000000000000000000" pitchFamily="2" charset="0"/>
      <p:regular r:id="rId52"/>
      <p:bold r:id="rId53"/>
      <p:italic r:id="rId54"/>
      <p:boldItalic r:id="rId55"/>
    </p:embeddedFont>
    <p:embeddedFont>
      <p:font typeface="Segoe UI" panose="020B0502040204020203" pitchFamily="34" charset="0"/>
      <p:regular r:id="rId56"/>
      <p:bold r:id="rId57"/>
      <p:italic r:id="rId58"/>
      <p:boldItalic r:id="rId59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nnen työpajaa" id="{2C85064F-A932-0140-A0FD-0569192DE973}">
          <p14:sldIdLst>
            <p14:sldId id="325"/>
          </p14:sldIdLst>
        </p14:section>
        <p14:section name="Aloitus" id="{EE64126B-0862-467C-A9F0-4575E5F4F865}">
          <p14:sldIdLst>
            <p14:sldId id="297"/>
          </p14:sldIdLst>
        </p14:section>
        <p14:section name="Aalto-esittely" id="{4F25E7C2-798E-4DE5-8575-FE88E9AA4E0E}">
          <p14:sldIdLst>
            <p14:sldId id="304"/>
            <p14:sldId id="306"/>
            <p14:sldId id="305"/>
          </p14:sldIdLst>
        </p14:section>
        <p14:section name="Sisältö" id="{F4937FAA-3BCD-4EA9-B143-1D4C919E199B}">
          <p14:sldIdLst>
            <p14:sldId id="330"/>
            <p14:sldId id="334"/>
            <p14:sldId id="354"/>
            <p14:sldId id="335"/>
            <p14:sldId id="355"/>
            <p14:sldId id="356"/>
            <p14:sldId id="357"/>
            <p14:sldId id="358"/>
            <p14:sldId id="359"/>
            <p14:sldId id="379"/>
            <p14:sldId id="384"/>
            <p14:sldId id="257"/>
            <p14:sldId id="382"/>
            <p14:sldId id="342"/>
            <p14:sldId id="362"/>
            <p14:sldId id="381"/>
            <p14:sldId id="364"/>
            <p14:sldId id="365"/>
            <p14:sldId id="366"/>
            <p14:sldId id="385"/>
            <p14:sldId id="367"/>
            <p14:sldId id="369"/>
            <p14:sldId id="368"/>
            <p14:sldId id="370"/>
            <p14:sldId id="371"/>
            <p14:sldId id="372"/>
            <p14:sldId id="373"/>
            <p14:sldId id="383"/>
            <p14:sldId id="374"/>
            <p14:sldId id="375"/>
            <p14:sldId id="376"/>
            <p14:sldId id="377"/>
            <p14:sldId id="333"/>
            <p14:sldId id="386"/>
            <p14:sldId id="293"/>
            <p14:sldId id="296"/>
          </p14:sldIdLst>
        </p14:section>
        <p14:section name="Työpajan jälkeen" id="{24BA4300-E687-A443-9E14-37916B53D47D}">
          <p14:sldIdLst>
            <p14:sldId id="3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DB0"/>
    <a:srgbClr val="23E970"/>
    <a:srgbClr val="FF70C2"/>
    <a:srgbClr val="5E00C6"/>
    <a:srgbClr val="ED1559"/>
    <a:srgbClr val="8475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69919" autoAdjust="0"/>
  </p:normalViewPr>
  <p:slideViewPr>
    <p:cSldViewPr snapToGrid="0">
      <p:cViewPr varScale="1">
        <p:scale>
          <a:sx n="52" d="100"/>
          <a:sy n="52" d="100"/>
        </p:scale>
        <p:origin x="1188" y="56"/>
      </p:cViewPr>
      <p:guideLst/>
    </p:cSldViewPr>
  </p:slideViewPr>
  <p:outlineViewPr>
    <p:cViewPr>
      <p:scale>
        <a:sx n="33" d="100"/>
        <a:sy n="33" d="100"/>
      </p:scale>
      <p:origin x="0" y="-120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Master" Target="slideMasters/slideMaster2.xml"/><Relationship Id="rId61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font" Target="fonts/font11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6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4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Karjalainen" userId="S::emkarjal@ulapland.fi::188d0031-0123-47c5-9f6a-c002c125a44b" providerId="AD" clId="Web-{B41B8847-BC84-9ED5-DAD5-F8F4148AA48D}"/>
    <pc:docChg chg="mod modMainMaster">
      <pc:chgData name="Emma Karjalainen" userId="S::emkarjal@ulapland.fi::188d0031-0123-47c5-9f6a-c002c125a44b" providerId="AD" clId="Web-{B41B8847-BC84-9ED5-DAD5-F8F4148AA48D}" dt="2025-12-11T12:05:54.785" v="1" actId="33475"/>
      <pc:docMkLst>
        <pc:docMk/>
      </pc:docMkLst>
      <pc:sldMasterChg chg="addSp">
        <pc:chgData name="Emma Karjalainen" userId="S::emkarjal@ulapland.fi::188d0031-0123-47c5-9f6a-c002c125a44b" providerId="AD" clId="Web-{B41B8847-BC84-9ED5-DAD5-F8F4148AA48D}" dt="2025-12-11T12:05:54.785" v="0" actId="33475"/>
        <pc:sldMasterMkLst>
          <pc:docMk/>
          <pc:sldMasterMk cId="4219156494" sldId="2147483660"/>
        </pc:sldMasterMkLst>
        <pc:spChg chg="add">
          <ac:chgData name="Emma Karjalainen" userId="S::emkarjal@ulapland.fi::188d0031-0123-47c5-9f6a-c002c125a44b" providerId="AD" clId="Web-{B41B8847-BC84-9ED5-DAD5-F8F4148AA48D}" dt="2025-12-11T12:05:54.785" v="0" actId="33475"/>
          <ac:spMkLst>
            <pc:docMk/>
            <pc:sldMasterMk cId="4219156494" sldId="2147483660"/>
            <ac:spMk id="5" creationId="{FB15F6F4-717D-315D-BB81-E1DB9C5116D5}"/>
          </ac:spMkLst>
        </pc:spChg>
      </pc:sldMasterChg>
      <pc:sldMasterChg chg="addSp">
        <pc:chgData name="Emma Karjalainen" userId="S::emkarjal@ulapland.fi::188d0031-0123-47c5-9f6a-c002c125a44b" providerId="AD" clId="Web-{B41B8847-BC84-9ED5-DAD5-F8F4148AA48D}" dt="2025-12-11T12:05:54.785" v="0" actId="33475"/>
        <pc:sldMasterMkLst>
          <pc:docMk/>
          <pc:sldMasterMk cId="2288104858" sldId="2147483707"/>
        </pc:sldMasterMkLst>
        <pc:spChg chg="add">
          <ac:chgData name="Emma Karjalainen" userId="S::emkarjal@ulapland.fi::188d0031-0123-47c5-9f6a-c002c125a44b" providerId="AD" clId="Web-{B41B8847-BC84-9ED5-DAD5-F8F4148AA48D}" dt="2025-12-11T12:05:54.785" v="0" actId="33475"/>
          <ac:spMkLst>
            <pc:docMk/>
            <pc:sldMasterMk cId="2288104858" sldId="2147483707"/>
            <ac:spMk id="5" creationId="{972537FB-4569-1549-A15B-2BCC4012D1CA}"/>
          </ac:spMkLst>
        </pc:sp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6EC8B-05F8-4B40-97D5-92C1C69898A3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fi-FI"/>
        </a:p>
      </dgm:t>
    </dgm:pt>
    <dgm:pt modelId="{B0AE3226-B2AF-724D-BE19-9AA20D666024}">
      <dgm:prSet phldrT="[Teksti]" custT="1"/>
      <dgm:spPr/>
      <dgm:t>
        <a:bodyPr/>
        <a:lstStyle/>
        <a:p>
          <a:r>
            <a:rPr lang="fi-FI" sz="2800" b="1" i="0" dirty="0">
              <a:latin typeface="Bw Gradual ExtraBold" pitchFamily="2" charset="77"/>
            </a:rPr>
            <a:t>1. Kestävyyteen liittyvän aiheen valitseminen</a:t>
          </a:r>
        </a:p>
      </dgm:t>
    </dgm:pt>
    <dgm:pt modelId="{E91DE32F-CBAF-4E4D-8519-5106AEF03F16}" type="parTrans" cxnId="{5F0C73A9-974A-D24E-831D-828E6F1CD4A8}">
      <dgm:prSet/>
      <dgm:spPr/>
      <dgm:t>
        <a:bodyPr/>
        <a:lstStyle/>
        <a:p>
          <a:endParaRPr lang="fi-FI"/>
        </a:p>
      </dgm:t>
    </dgm:pt>
    <dgm:pt modelId="{A33E21FE-C9A7-EE46-B67B-DF343F32E82D}" type="sibTrans" cxnId="{5F0C73A9-974A-D24E-831D-828E6F1CD4A8}">
      <dgm:prSet/>
      <dgm:spPr/>
      <dgm:t>
        <a:bodyPr/>
        <a:lstStyle/>
        <a:p>
          <a:endParaRPr lang="fi-FI"/>
        </a:p>
      </dgm:t>
    </dgm:pt>
    <dgm:pt modelId="{7C896C27-41D1-6D4E-B5F5-AA6F1AC965C7}">
      <dgm:prSet phldrT="[Teksti]" custT="1"/>
      <dgm:spPr/>
      <dgm:t>
        <a:bodyPr/>
        <a:lstStyle/>
        <a:p>
          <a:r>
            <a:rPr lang="fi-FI" sz="2800" b="1" i="0" dirty="0">
              <a:latin typeface="Bw Gradual ExtraBold" pitchFamily="2" charset="77"/>
            </a:rPr>
            <a:t>2. Aiheen tutkiminen </a:t>
          </a:r>
        </a:p>
      </dgm:t>
    </dgm:pt>
    <dgm:pt modelId="{F99A7383-77D8-8C4B-BB30-99E45E619EA4}" type="parTrans" cxnId="{08720661-9650-A34A-978A-414E3359A29F}">
      <dgm:prSet/>
      <dgm:spPr/>
      <dgm:t>
        <a:bodyPr/>
        <a:lstStyle/>
        <a:p>
          <a:endParaRPr lang="fi-FI"/>
        </a:p>
      </dgm:t>
    </dgm:pt>
    <dgm:pt modelId="{A6C1894D-A03E-DE47-AB96-23FA5538D12F}" type="sibTrans" cxnId="{08720661-9650-A34A-978A-414E3359A29F}">
      <dgm:prSet/>
      <dgm:spPr/>
      <dgm:t>
        <a:bodyPr/>
        <a:lstStyle/>
        <a:p>
          <a:endParaRPr lang="fi-FI"/>
        </a:p>
      </dgm:t>
    </dgm:pt>
    <dgm:pt modelId="{0BD7A549-B9DF-FE47-81DE-13AB8D08DD2F}">
      <dgm:prSet phldrT="[Teksti]" custT="1"/>
      <dgm:spPr/>
      <dgm:t>
        <a:bodyPr/>
        <a:lstStyle/>
        <a:p>
          <a:pPr algn="l"/>
          <a:r>
            <a:rPr lang="fi-FI" sz="2800" b="1" i="0" dirty="0">
              <a:latin typeface="Bw Gradual ExtraBold" pitchFamily="2" charset="77"/>
            </a:rPr>
            <a:t>3. Ratkaisun kehittäminen</a:t>
          </a:r>
        </a:p>
      </dgm:t>
    </dgm:pt>
    <dgm:pt modelId="{32B5585E-1576-2A46-8F7B-FE1188944163}" type="parTrans" cxnId="{0A618A60-3F97-EA41-AC42-3B29EA044103}">
      <dgm:prSet/>
      <dgm:spPr/>
      <dgm:t>
        <a:bodyPr/>
        <a:lstStyle/>
        <a:p>
          <a:endParaRPr lang="fi-FI"/>
        </a:p>
      </dgm:t>
    </dgm:pt>
    <dgm:pt modelId="{E329E763-9FFE-1C45-BF7A-C05F0688F0CC}" type="sibTrans" cxnId="{0A618A60-3F97-EA41-AC42-3B29EA044103}">
      <dgm:prSet/>
      <dgm:spPr/>
      <dgm:t>
        <a:bodyPr/>
        <a:lstStyle/>
        <a:p>
          <a:endParaRPr lang="fi-FI"/>
        </a:p>
      </dgm:t>
    </dgm:pt>
    <dgm:pt modelId="{DF4D296B-51F3-1341-A282-3F4D7081561B}">
      <dgm:prSet custT="1"/>
      <dgm:spPr/>
      <dgm:t>
        <a:bodyPr/>
        <a:lstStyle/>
        <a:p>
          <a:pPr algn="l"/>
          <a:r>
            <a:rPr lang="fi-FI" sz="2800" b="1" i="0" dirty="0">
              <a:latin typeface="Bw Gradual ExtraBold" pitchFamily="2" charset="77"/>
            </a:rPr>
            <a:t>4. Tulevaisuuskuvan luominen</a:t>
          </a:r>
        </a:p>
      </dgm:t>
    </dgm:pt>
    <dgm:pt modelId="{8B8C1671-C565-7A4F-A60E-832B4EF56171}" type="parTrans" cxnId="{2958770D-6645-4240-8C98-2219409EF424}">
      <dgm:prSet/>
      <dgm:spPr/>
      <dgm:t>
        <a:bodyPr/>
        <a:lstStyle/>
        <a:p>
          <a:endParaRPr lang="fi-FI"/>
        </a:p>
      </dgm:t>
    </dgm:pt>
    <dgm:pt modelId="{80D7AA1F-D25C-3A43-BB91-A2051E1D391E}" type="sibTrans" cxnId="{2958770D-6645-4240-8C98-2219409EF424}">
      <dgm:prSet/>
      <dgm:spPr/>
      <dgm:t>
        <a:bodyPr/>
        <a:lstStyle/>
        <a:p>
          <a:endParaRPr lang="fi-FI"/>
        </a:p>
      </dgm:t>
    </dgm:pt>
    <dgm:pt modelId="{CC91AF80-13AB-9C49-918F-1751D1F75241}" type="pres">
      <dgm:prSet presAssocID="{B166EC8B-05F8-4B40-97D5-92C1C69898A3}" presName="outerComposite" presStyleCnt="0">
        <dgm:presLayoutVars>
          <dgm:chMax val="5"/>
          <dgm:dir/>
          <dgm:resizeHandles val="exact"/>
        </dgm:presLayoutVars>
      </dgm:prSet>
      <dgm:spPr/>
    </dgm:pt>
    <dgm:pt modelId="{7769FAA9-E464-7943-8BB4-E964A42C57A1}" type="pres">
      <dgm:prSet presAssocID="{B166EC8B-05F8-4B40-97D5-92C1C69898A3}" presName="dummyMaxCanvas" presStyleCnt="0">
        <dgm:presLayoutVars/>
      </dgm:prSet>
      <dgm:spPr/>
    </dgm:pt>
    <dgm:pt modelId="{56D30B41-0564-B34C-96F0-7914719E5B81}" type="pres">
      <dgm:prSet presAssocID="{B166EC8B-05F8-4B40-97D5-92C1C69898A3}" presName="FourNodes_1" presStyleLbl="node1" presStyleIdx="0" presStyleCnt="4" custScaleX="64126" custLinFactNeighborX="972" custLinFactNeighborY="1284">
        <dgm:presLayoutVars>
          <dgm:bulletEnabled val="1"/>
        </dgm:presLayoutVars>
      </dgm:prSet>
      <dgm:spPr/>
    </dgm:pt>
    <dgm:pt modelId="{39A8348A-64D5-D347-A6F7-7BDDB40A5EAA}" type="pres">
      <dgm:prSet presAssocID="{B166EC8B-05F8-4B40-97D5-92C1C69898A3}" presName="FourNodes_2" presStyleLbl="node1" presStyleIdx="1" presStyleCnt="4" custScaleX="64126" custLinFactNeighborX="970" custLinFactNeighborY="1284">
        <dgm:presLayoutVars>
          <dgm:bulletEnabled val="1"/>
        </dgm:presLayoutVars>
      </dgm:prSet>
      <dgm:spPr/>
    </dgm:pt>
    <dgm:pt modelId="{40E7F640-7CC6-4D4F-8EE2-0B0D6119D8DD}" type="pres">
      <dgm:prSet presAssocID="{B166EC8B-05F8-4B40-97D5-92C1C69898A3}" presName="FourNodes_3" presStyleLbl="node1" presStyleIdx="2" presStyleCnt="4" custScaleX="64126" custLinFactNeighborX="970" custLinFactNeighborY="1284">
        <dgm:presLayoutVars>
          <dgm:bulletEnabled val="1"/>
        </dgm:presLayoutVars>
      </dgm:prSet>
      <dgm:spPr/>
    </dgm:pt>
    <dgm:pt modelId="{54B5CF59-0B86-F347-97E5-2343D8131404}" type="pres">
      <dgm:prSet presAssocID="{B166EC8B-05F8-4B40-97D5-92C1C69898A3}" presName="FourNodes_4" presStyleLbl="node1" presStyleIdx="3" presStyleCnt="4" custScaleX="64126" custLinFactNeighborX="970" custLinFactNeighborY="1284">
        <dgm:presLayoutVars>
          <dgm:bulletEnabled val="1"/>
        </dgm:presLayoutVars>
      </dgm:prSet>
      <dgm:spPr/>
    </dgm:pt>
    <dgm:pt modelId="{31CE1622-6B8C-7B4D-A57E-909D96BAB599}" type="pres">
      <dgm:prSet presAssocID="{B166EC8B-05F8-4B40-97D5-92C1C69898A3}" presName="FourConn_1-2" presStyleLbl="fgAccFollowNode1" presStyleIdx="0" presStyleCnt="3" custLinFactX="-100000" custLinFactNeighborX="-127269" custLinFactNeighborY="1976">
        <dgm:presLayoutVars>
          <dgm:bulletEnabled val="1"/>
        </dgm:presLayoutVars>
      </dgm:prSet>
      <dgm:spPr/>
    </dgm:pt>
    <dgm:pt modelId="{591E8A13-B9C7-9B4E-BFE4-D06DD663EE58}" type="pres">
      <dgm:prSet presAssocID="{B166EC8B-05F8-4B40-97D5-92C1C69898A3}" presName="FourConn_2-3" presStyleLbl="fgAccFollowNode1" presStyleIdx="1" presStyleCnt="3" custLinFactX="-100000" custLinFactNeighborX="-127269" custLinFactNeighborY="1976">
        <dgm:presLayoutVars>
          <dgm:bulletEnabled val="1"/>
        </dgm:presLayoutVars>
      </dgm:prSet>
      <dgm:spPr/>
    </dgm:pt>
    <dgm:pt modelId="{A8E5BF87-0BCF-0C4A-AB84-39FD5D370432}" type="pres">
      <dgm:prSet presAssocID="{B166EC8B-05F8-4B40-97D5-92C1C69898A3}" presName="FourConn_3-4" presStyleLbl="fgAccFollowNode1" presStyleIdx="2" presStyleCnt="3" custLinFactX="-100000" custLinFactNeighborX="-127269" custLinFactNeighborY="1976">
        <dgm:presLayoutVars>
          <dgm:bulletEnabled val="1"/>
        </dgm:presLayoutVars>
      </dgm:prSet>
      <dgm:spPr/>
    </dgm:pt>
    <dgm:pt modelId="{B6018DC5-4536-2E47-B5C0-DA5BE500C3E6}" type="pres">
      <dgm:prSet presAssocID="{B166EC8B-05F8-4B40-97D5-92C1C69898A3}" presName="FourNodes_1_text" presStyleLbl="node1" presStyleIdx="3" presStyleCnt="4">
        <dgm:presLayoutVars>
          <dgm:bulletEnabled val="1"/>
        </dgm:presLayoutVars>
      </dgm:prSet>
      <dgm:spPr/>
    </dgm:pt>
    <dgm:pt modelId="{1FBFE2E1-2A7C-9144-8567-87E6435E4BB4}" type="pres">
      <dgm:prSet presAssocID="{B166EC8B-05F8-4B40-97D5-92C1C69898A3}" presName="FourNodes_2_text" presStyleLbl="node1" presStyleIdx="3" presStyleCnt="4">
        <dgm:presLayoutVars>
          <dgm:bulletEnabled val="1"/>
        </dgm:presLayoutVars>
      </dgm:prSet>
      <dgm:spPr/>
    </dgm:pt>
    <dgm:pt modelId="{6B54E2AB-1B9A-C447-BDEC-23B0D27AFA28}" type="pres">
      <dgm:prSet presAssocID="{B166EC8B-05F8-4B40-97D5-92C1C69898A3}" presName="FourNodes_3_text" presStyleLbl="node1" presStyleIdx="3" presStyleCnt="4">
        <dgm:presLayoutVars>
          <dgm:bulletEnabled val="1"/>
        </dgm:presLayoutVars>
      </dgm:prSet>
      <dgm:spPr/>
    </dgm:pt>
    <dgm:pt modelId="{FE14F9A0-2841-8E46-8AAE-E788076047A6}" type="pres">
      <dgm:prSet presAssocID="{B166EC8B-05F8-4B40-97D5-92C1C69898A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958770D-6645-4240-8C98-2219409EF424}" srcId="{B166EC8B-05F8-4B40-97D5-92C1C69898A3}" destId="{DF4D296B-51F3-1341-A282-3F4D7081561B}" srcOrd="3" destOrd="0" parTransId="{8B8C1671-C565-7A4F-A60E-832B4EF56171}" sibTransId="{80D7AA1F-D25C-3A43-BB91-A2051E1D391E}"/>
    <dgm:cxn modelId="{68826212-7856-8F4C-A944-708C6C267685}" type="presOf" srcId="{0BD7A549-B9DF-FE47-81DE-13AB8D08DD2F}" destId="{6B54E2AB-1B9A-C447-BDEC-23B0D27AFA28}" srcOrd="1" destOrd="0" presId="urn:microsoft.com/office/officeart/2005/8/layout/vProcess5"/>
    <dgm:cxn modelId="{A89A6728-43FF-434D-832A-0A0FD5714697}" type="presOf" srcId="{B0AE3226-B2AF-724D-BE19-9AA20D666024}" destId="{B6018DC5-4536-2E47-B5C0-DA5BE500C3E6}" srcOrd="1" destOrd="0" presId="urn:microsoft.com/office/officeart/2005/8/layout/vProcess5"/>
    <dgm:cxn modelId="{DC9F7137-D17B-374D-8BC1-53D905823597}" type="presOf" srcId="{0BD7A549-B9DF-FE47-81DE-13AB8D08DD2F}" destId="{40E7F640-7CC6-4D4F-8EE2-0B0D6119D8DD}" srcOrd="0" destOrd="0" presId="urn:microsoft.com/office/officeart/2005/8/layout/vProcess5"/>
    <dgm:cxn modelId="{E66D033D-AC10-9C4A-91F7-5A2DDE55E38D}" type="presOf" srcId="{A6C1894D-A03E-DE47-AB96-23FA5538D12F}" destId="{591E8A13-B9C7-9B4E-BFE4-D06DD663EE58}" srcOrd="0" destOrd="0" presId="urn:microsoft.com/office/officeart/2005/8/layout/vProcess5"/>
    <dgm:cxn modelId="{0EF4495F-ED2C-574E-8248-E831E4E17E42}" type="presOf" srcId="{B166EC8B-05F8-4B40-97D5-92C1C69898A3}" destId="{CC91AF80-13AB-9C49-918F-1751D1F75241}" srcOrd="0" destOrd="0" presId="urn:microsoft.com/office/officeart/2005/8/layout/vProcess5"/>
    <dgm:cxn modelId="{0A618A60-3F97-EA41-AC42-3B29EA044103}" srcId="{B166EC8B-05F8-4B40-97D5-92C1C69898A3}" destId="{0BD7A549-B9DF-FE47-81DE-13AB8D08DD2F}" srcOrd="2" destOrd="0" parTransId="{32B5585E-1576-2A46-8F7B-FE1188944163}" sibTransId="{E329E763-9FFE-1C45-BF7A-C05F0688F0CC}"/>
    <dgm:cxn modelId="{08720661-9650-A34A-978A-414E3359A29F}" srcId="{B166EC8B-05F8-4B40-97D5-92C1C69898A3}" destId="{7C896C27-41D1-6D4E-B5F5-AA6F1AC965C7}" srcOrd="1" destOrd="0" parTransId="{F99A7383-77D8-8C4B-BB30-99E45E619EA4}" sibTransId="{A6C1894D-A03E-DE47-AB96-23FA5538D12F}"/>
    <dgm:cxn modelId="{4290997F-4F83-1F44-A425-30CA64802D3A}" type="presOf" srcId="{DF4D296B-51F3-1341-A282-3F4D7081561B}" destId="{54B5CF59-0B86-F347-97E5-2343D8131404}" srcOrd="0" destOrd="0" presId="urn:microsoft.com/office/officeart/2005/8/layout/vProcess5"/>
    <dgm:cxn modelId="{E7A69C85-4639-3C4C-8FA7-95A484DB2355}" type="presOf" srcId="{B0AE3226-B2AF-724D-BE19-9AA20D666024}" destId="{56D30B41-0564-B34C-96F0-7914719E5B81}" srcOrd="0" destOrd="0" presId="urn:microsoft.com/office/officeart/2005/8/layout/vProcess5"/>
    <dgm:cxn modelId="{EF3E5586-97E9-E74D-BBD6-8C3D9FAF3EFD}" type="presOf" srcId="{7C896C27-41D1-6D4E-B5F5-AA6F1AC965C7}" destId="{39A8348A-64D5-D347-A6F7-7BDDB40A5EAA}" srcOrd="0" destOrd="0" presId="urn:microsoft.com/office/officeart/2005/8/layout/vProcess5"/>
    <dgm:cxn modelId="{2601D29C-0277-F44E-9AC4-072915F29044}" type="presOf" srcId="{DF4D296B-51F3-1341-A282-3F4D7081561B}" destId="{FE14F9A0-2841-8E46-8AAE-E788076047A6}" srcOrd="1" destOrd="0" presId="urn:microsoft.com/office/officeart/2005/8/layout/vProcess5"/>
    <dgm:cxn modelId="{5F0C73A9-974A-D24E-831D-828E6F1CD4A8}" srcId="{B166EC8B-05F8-4B40-97D5-92C1C69898A3}" destId="{B0AE3226-B2AF-724D-BE19-9AA20D666024}" srcOrd="0" destOrd="0" parTransId="{E91DE32F-CBAF-4E4D-8519-5106AEF03F16}" sibTransId="{A33E21FE-C9A7-EE46-B67B-DF343F32E82D}"/>
    <dgm:cxn modelId="{CC4F16C1-A9E0-CD4B-BF28-792BD9548AC3}" type="presOf" srcId="{A33E21FE-C9A7-EE46-B67B-DF343F32E82D}" destId="{31CE1622-6B8C-7B4D-A57E-909D96BAB599}" srcOrd="0" destOrd="0" presId="urn:microsoft.com/office/officeart/2005/8/layout/vProcess5"/>
    <dgm:cxn modelId="{244301C4-00E3-5348-A5C2-53F87B01C46A}" type="presOf" srcId="{E329E763-9FFE-1C45-BF7A-C05F0688F0CC}" destId="{A8E5BF87-0BCF-0C4A-AB84-39FD5D370432}" srcOrd="0" destOrd="0" presId="urn:microsoft.com/office/officeart/2005/8/layout/vProcess5"/>
    <dgm:cxn modelId="{279B5AE3-77CC-3145-B18B-2F643137D9AB}" type="presOf" srcId="{7C896C27-41D1-6D4E-B5F5-AA6F1AC965C7}" destId="{1FBFE2E1-2A7C-9144-8567-87E6435E4BB4}" srcOrd="1" destOrd="0" presId="urn:microsoft.com/office/officeart/2005/8/layout/vProcess5"/>
    <dgm:cxn modelId="{AF04C49B-6546-614F-8D63-A03B0A1B024F}" type="presParOf" srcId="{CC91AF80-13AB-9C49-918F-1751D1F75241}" destId="{7769FAA9-E464-7943-8BB4-E964A42C57A1}" srcOrd="0" destOrd="0" presId="urn:microsoft.com/office/officeart/2005/8/layout/vProcess5"/>
    <dgm:cxn modelId="{7C42B18A-6177-4240-93C0-4534C0A1BF5F}" type="presParOf" srcId="{CC91AF80-13AB-9C49-918F-1751D1F75241}" destId="{56D30B41-0564-B34C-96F0-7914719E5B81}" srcOrd="1" destOrd="0" presId="urn:microsoft.com/office/officeart/2005/8/layout/vProcess5"/>
    <dgm:cxn modelId="{1C0ACEC4-7E71-D14D-A22B-9CEA2E8A3351}" type="presParOf" srcId="{CC91AF80-13AB-9C49-918F-1751D1F75241}" destId="{39A8348A-64D5-D347-A6F7-7BDDB40A5EAA}" srcOrd="2" destOrd="0" presId="urn:microsoft.com/office/officeart/2005/8/layout/vProcess5"/>
    <dgm:cxn modelId="{0A865836-E4C5-D54F-9905-3F6C4B54843F}" type="presParOf" srcId="{CC91AF80-13AB-9C49-918F-1751D1F75241}" destId="{40E7F640-7CC6-4D4F-8EE2-0B0D6119D8DD}" srcOrd="3" destOrd="0" presId="urn:microsoft.com/office/officeart/2005/8/layout/vProcess5"/>
    <dgm:cxn modelId="{F3202A06-8912-FB43-A44E-62119F4F52AD}" type="presParOf" srcId="{CC91AF80-13AB-9C49-918F-1751D1F75241}" destId="{54B5CF59-0B86-F347-97E5-2343D8131404}" srcOrd="4" destOrd="0" presId="urn:microsoft.com/office/officeart/2005/8/layout/vProcess5"/>
    <dgm:cxn modelId="{D8B5C60E-05C9-B040-AAB1-873A36DAAA87}" type="presParOf" srcId="{CC91AF80-13AB-9C49-918F-1751D1F75241}" destId="{31CE1622-6B8C-7B4D-A57E-909D96BAB599}" srcOrd="5" destOrd="0" presId="urn:microsoft.com/office/officeart/2005/8/layout/vProcess5"/>
    <dgm:cxn modelId="{12D0AF53-0094-1946-AEA1-0CA61D660640}" type="presParOf" srcId="{CC91AF80-13AB-9C49-918F-1751D1F75241}" destId="{591E8A13-B9C7-9B4E-BFE4-D06DD663EE58}" srcOrd="6" destOrd="0" presId="urn:microsoft.com/office/officeart/2005/8/layout/vProcess5"/>
    <dgm:cxn modelId="{9B179914-CB50-DA4B-868B-2DB7315C2039}" type="presParOf" srcId="{CC91AF80-13AB-9C49-918F-1751D1F75241}" destId="{A8E5BF87-0BCF-0C4A-AB84-39FD5D370432}" srcOrd="7" destOrd="0" presId="urn:microsoft.com/office/officeart/2005/8/layout/vProcess5"/>
    <dgm:cxn modelId="{D87F69BF-F3E9-7540-8C92-6AAE4E93644A}" type="presParOf" srcId="{CC91AF80-13AB-9C49-918F-1751D1F75241}" destId="{B6018DC5-4536-2E47-B5C0-DA5BE500C3E6}" srcOrd="8" destOrd="0" presId="urn:microsoft.com/office/officeart/2005/8/layout/vProcess5"/>
    <dgm:cxn modelId="{833DBF97-A6F4-E643-B1C6-EE0D7B4BC7DF}" type="presParOf" srcId="{CC91AF80-13AB-9C49-918F-1751D1F75241}" destId="{1FBFE2E1-2A7C-9144-8567-87E6435E4BB4}" srcOrd="9" destOrd="0" presId="urn:microsoft.com/office/officeart/2005/8/layout/vProcess5"/>
    <dgm:cxn modelId="{2665E8B4-ACB1-5749-8AF8-35E03DDA4EC1}" type="presParOf" srcId="{CC91AF80-13AB-9C49-918F-1751D1F75241}" destId="{6B54E2AB-1B9A-C447-BDEC-23B0D27AFA28}" srcOrd="10" destOrd="0" presId="urn:microsoft.com/office/officeart/2005/8/layout/vProcess5"/>
    <dgm:cxn modelId="{F54226FA-FDDB-1745-812A-69EFFDD64110}" type="presParOf" srcId="{CC91AF80-13AB-9C49-918F-1751D1F75241}" destId="{FE14F9A0-2841-8E46-8AAE-E788076047A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30B41-0564-B34C-96F0-7914719E5B81}">
      <dsp:nvSpPr>
        <dsp:cNvPr id="0" name=""/>
        <dsp:cNvSpPr/>
      </dsp:nvSpPr>
      <dsp:spPr>
        <a:xfrm>
          <a:off x="1620974" y="13852"/>
          <a:ext cx="5497201" cy="107883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i="0" kern="1200" dirty="0">
              <a:latin typeface="Bw Gradual ExtraBold" pitchFamily="2" charset="77"/>
            </a:rPr>
            <a:t>1. Kestävyyteen liittyvän aiheen valitseminen</a:t>
          </a:r>
        </a:p>
      </dsp:txBody>
      <dsp:txXfrm>
        <a:off x="1652572" y="45450"/>
        <a:ext cx="4669552" cy="1015637"/>
      </dsp:txXfrm>
    </dsp:sp>
    <dsp:sp modelId="{39A8348A-64D5-D347-A6F7-7BDDB40A5EAA}">
      <dsp:nvSpPr>
        <dsp:cNvPr id="0" name=""/>
        <dsp:cNvSpPr/>
      </dsp:nvSpPr>
      <dsp:spPr>
        <a:xfrm>
          <a:off x="2338749" y="1288836"/>
          <a:ext cx="5497201" cy="107883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275089"/>
            <a:satOff val="-17721"/>
            <a:lumOff val="12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i="0" kern="1200" dirty="0">
              <a:latin typeface="Bw Gradual ExtraBold" pitchFamily="2" charset="77"/>
            </a:rPr>
            <a:t>2. Aiheen tutkiminen </a:t>
          </a:r>
        </a:p>
      </dsp:txBody>
      <dsp:txXfrm>
        <a:off x="2370347" y="1320434"/>
        <a:ext cx="4523936" cy="1015637"/>
      </dsp:txXfrm>
    </dsp:sp>
    <dsp:sp modelId="{40E7F640-7CC6-4D4F-8EE2-0B0D6119D8DD}">
      <dsp:nvSpPr>
        <dsp:cNvPr id="0" name=""/>
        <dsp:cNvSpPr/>
      </dsp:nvSpPr>
      <dsp:spPr>
        <a:xfrm>
          <a:off x="3045980" y="2563821"/>
          <a:ext cx="5497201" cy="107883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550178"/>
            <a:satOff val="-35441"/>
            <a:lumOff val="244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i="0" kern="1200" dirty="0">
              <a:latin typeface="Bw Gradual ExtraBold" pitchFamily="2" charset="77"/>
            </a:rPr>
            <a:t>3. Ratkaisun kehittäminen</a:t>
          </a:r>
        </a:p>
      </dsp:txBody>
      <dsp:txXfrm>
        <a:off x="3077578" y="2595419"/>
        <a:ext cx="4530808" cy="1015637"/>
      </dsp:txXfrm>
    </dsp:sp>
    <dsp:sp modelId="{54B5CF59-0B86-F347-97E5-2343D8131404}">
      <dsp:nvSpPr>
        <dsp:cNvPr id="0" name=""/>
        <dsp:cNvSpPr/>
      </dsp:nvSpPr>
      <dsp:spPr>
        <a:xfrm>
          <a:off x="3763927" y="3824953"/>
          <a:ext cx="5497201" cy="107883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825266"/>
            <a:satOff val="-53162"/>
            <a:lumOff val="367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i="0" kern="1200" dirty="0">
              <a:latin typeface="Bw Gradual ExtraBold" pitchFamily="2" charset="77"/>
            </a:rPr>
            <a:t>4. Tulevaisuuskuvan luominen</a:t>
          </a:r>
        </a:p>
      </dsp:txBody>
      <dsp:txXfrm>
        <a:off x="3795525" y="3856551"/>
        <a:ext cx="4523936" cy="1015637"/>
      </dsp:txXfrm>
    </dsp:sp>
    <dsp:sp modelId="{31CE1622-6B8C-7B4D-A57E-909D96BAB599}">
      <dsp:nvSpPr>
        <dsp:cNvPr id="0" name=""/>
        <dsp:cNvSpPr/>
      </dsp:nvSpPr>
      <dsp:spPr>
        <a:xfrm>
          <a:off x="6277553" y="840144"/>
          <a:ext cx="701241" cy="701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100" kern="1200"/>
        </a:p>
      </dsp:txBody>
      <dsp:txXfrm>
        <a:off x="6435332" y="840144"/>
        <a:ext cx="385683" cy="527684"/>
      </dsp:txXfrm>
    </dsp:sp>
    <dsp:sp modelId="{591E8A13-B9C7-9B4E-BFE4-D06DD663EE58}">
      <dsp:nvSpPr>
        <dsp:cNvPr id="0" name=""/>
        <dsp:cNvSpPr/>
      </dsp:nvSpPr>
      <dsp:spPr>
        <a:xfrm>
          <a:off x="6995500" y="2115129"/>
          <a:ext cx="701241" cy="701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100" kern="1200"/>
        </a:p>
      </dsp:txBody>
      <dsp:txXfrm>
        <a:off x="7153279" y="2115129"/>
        <a:ext cx="385683" cy="527684"/>
      </dsp:txXfrm>
    </dsp:sp>
    <dsp:sp modelId="{A8E5BF87-0BCF-0C4A-AB84-39FD5D370432}">
      <dsp:nvSpPr>
        <dsp:cNvPr id="0" name=""/>
        <dsp:cNvSpPr/>
      </dsp:nvSpPr>
      <dsp:spPr>
        <a:xfrm>
          <a:off x="7702731" y="3390113"/>
          <a:ext cx="701241" cy="701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100" kern="1200"/>
        </a:p>
      </dsp:txBody>
      <dsp:txXfrm>
        <a:off x="7860510" y="3390113"/>
        <a:ext cx="385683" cy="527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F15BC-A2CF-490B-ACA8-947029843D25}" type="datetimeFigureOut">
              <a:rPr lang="fi-FI" smtClean="0"/>
              <a:t>11.12.2025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42F06-CFE3-4014-B6AD-5BDD42FE779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985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200" b="1" i="1" dirty="0"/>
              <a:t>Tämä dia esille ennen työpajan alkua.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200" b="0" dirty="0"/>
              <a:t>Tervetuloa Aalto-yliopisto Juniorin työpajaan!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b="0" dirty="0"/>
              <a:t>Aluksi voisimme esitellä itsemme. [Ohjaajien nimet]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9189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Generatiivinen tekoäly on työkalu, jota työpajassa käytetään.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Mitä generatiivinen tekoäly on? [Käy dia läpi]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Seuraavaksi käydään lyhyesti läpi, miten suuri kielimalli toimii.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200" dirty="0"/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3971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fi-FI" sz="1200" b="0" i="0" dirty="0">
                <a:solidFill>
                  <a:srgbClr val="000000"/>
                </a:solidFill>
                <a:effectLst/>
                <a:latin typeface="Aptos"/>
              </a:rPr>
              <a:t>Kaksi vaihetta, joista ensimmäinen ei ole niin näkyvä kuin toinen vaihe.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fi-FI" sz="1200" b="0" i="0" dirty="0">
                <a:solidFill>
                  <a:srgbClr val="000000"/>
                </a:solidFill>
                <a:effectLst/>
                <a:latin typeface="Aptos"/>
              </a:rPr>
              <a:t>Ensimmäinen vaihe on opetusvaihe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fi-FI" sz="1200" b="0" i="0" dirty="0">
                <a:solidFill>
                  <a:srgbClr val="000000"/>
                </a:solidFill>
                <a:effectLst/>
                <a:latin typeface="Aptos"/>
              </a:rPr>
              <a:t>Malli opetetaan antamalla sille valtava määrä dataa, joka voi olla esimerkiksi miljoonia teksti- ja/tai kuvatiedostoja.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fi-FI" sz="1200" b="0" i="0" dirty="0">
                <a:solidFill>
                  <a:srgbClr val="000000"/>
                </a:solidFill>
                <a:effectLst/>
                <a:latin typeface="Aptos"/>
              </a:rPr>
              <a:t>Opetusvaiheessa mallin algoritmi etsii aineistosta yhtäläisyyksiä ja eroja, jolloin se oppii aineistolle tyypillisiä muotoja ja rakenteita.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fi-FI" sz="1200" dirty="0">
                <a:solidFill>
                  <a:srgbClr val="000000"/>
                </a:solidFill>
                <a:latin typeface="Aptos"/>
              </a:rPr>
              <a:t>Jos opetusvaiheessa käytetty aineisto on puutteellista, virheellistä tai haitallista, suuri kielimalli toistaa tuotoksissaan näitä samoja epäkohtia</a:t>
            </a:r>
            <a:endParaRPr lang="fi-FI" sz="1200" i="0" dirty="0">
              <a:solidFill>
                <a:srgbClr val="000000"/>
              </a:solidFill>
              <a:effectLst/>
              <a:latin typeface="Aptos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6968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dirty="0" err="1">
                <a:solidFill>
                  <a:srgbClr val="71717A"/>
                </a:solidFill>
                <a:effectLst/>
              </a:rPr>
              <a:t>Toinen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vaihe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eli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generointivaihe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, on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käyttäjälle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näkyvämpi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dirty="0" err="1">
                <a:solidFill>
                  <a:srgbClr val="71717A"/>
                </a:solidFill>
                <a:effectLst/>
              </a:rPr>
              <a:t>Suuri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kielimalli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toimii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, 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kuin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 chat-</a:t>
            </a:r>
            <a:r>
              <a:rPr lang="en-US" sz="1200" b="0" i="0" dirty="0" err="1">
                <a:solidFill>
                  <a:srgbClr val="71717A"/>
                </a:solidFill>
                <a:effectLst/>
              </a:rPr>
              <a:t>keskustelu</a:t>
            </a:r>
            <a:r>
              <a:rPr lang="en-US" sz="1200" b="0" i="0" dirty="0">
                <a:solidFill>
                  <a:srgbClr val="71717A"/>
                </a:solidFill>
                <a:effectLst/>
              </a:rPr>
              <a:t>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u="none" strike="noStrike" dirty="0">
                <a:solidFill>
                  <a:srgbClr val="000000"/>
                </a:solidFill>
                <a:effectLst/>
              </a:rPr>
              <a:t>Käyttäjä kirjoittaa kehotteen </a:t>
            </a:r>
            <a:r>
              <a:rPr lang="fi-FI" sz="1200" dirty="0">
                <a:solidFill>
                  <a:srgbClr val="000000"/>
                </a:solidFill>
              </a:rPr>
              <a:t>eli ohje</a:t>
            </a:r>
            <a:r>
              <a:rPr lang="fi-FI" sz="1200" b="0" i="0" u="none" strike="noStrike" dirty="0">
                <a:solidFill>
                  <a:srgbClr val="000000"/>
                </a:solidFill>
                <a:effectLst/>
              </a:rPr>
              <a:t> ja/tai </a:t>
            </a:r>
            <a:r>
              <a:rPr lang="fi-FI" sz="1200" dirty="0">
                <a:solidFill>
                  <a:srgbClr val="000000"/>
                </a:solidFill>
              </a:rPr>
              <a:t>kysymys</a:t>
            </a:r>
            <a:r>
              <a:rPr lang="fi-FI" sz="1200" b="0" i="0" u="none" strike="noStrike" dirty="0">
                <a:solidFill>
                  <a:srgbClr val="000000"/>
                </a:solidFill>
                <a:effectLst/>
                <a:latin typeface="+mn-lt"/>
                <a:cs typeface="Calibri"/>
              </a:rPr>
              <a:t>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>
                <a:solidFill>
                  <a:schemeClr val="tx1"/>
                </a:solidFill>
              </a:rPr>
              <a:t>Suuren kielimallin algoritmi valitsee opetusvaiheessa annetun aineiston perusteella tilastollisesti todennäköisimmät sanat peräkkäin, mutta ei ymmärrä sanojen tai lauseiden merkityksiä.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>
                <a:latin typeface="Aptos" panose="020B0004020202020204" pitchFamily="34" charset="0"/>
                <a:ea typeface="+mn-lt"/>
                <a:cs typeface="Arial"/>
              </a:rPr>
              <a:t>Tuloste = tekoälyjärjestelmän tuottama sisältö </a:t>
            </a:r>
            <a:endParaRPr lang="fi-FI" sz="1200" dirty="0">
              <a:solidFill>
                <a:schemeClr val="tx1"/>
              </a:solidFill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rgbClr val="000000"/>
                </a:solidFill>
                <a:effectLst/>
                <a:latin typeface="Aptos"/>
              </a:rPr>
              <a:t>Tulosteeseen vaikuttaa sekä kielimallin koulutuksessa käytetty aineisto, että kehote, jonka käyttäjä itse antaa suurelle kielimallille. (Esim. Kehote ”Selitä elohopealämpömittarin toimintaperiaate 5-vuotiaalle. VS. Selitä elohopeamittarin toimintaperiaate fysiikan opiskelijalle” antaa eri tulosteen.)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Malli ei varsinaisesti tuota mitään uutta. Tulosteet ovat aina samankaltaisia kuin koulutusdata. </a:t>
            </a:r>
            <a:endParaRPr lang="fi-FI" sz="1200" b="0" i="0" dirty="0">
              <a:solidFill>
                <a:srgbClr val="000000"/>
              </a:solidFill>
              <a:effectLst/>
              <a:latin typeface="Apto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i-FI" sz="1200" b="0" i="0" dirty="0">
              <a:solidFill>
                <a:srgbClr val="000000"/>
              </a:solidFill>
              <a:effectLst/>
              <a:latin typeface="Aptos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3556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Kielimallin toimintaa voi verrata ihmisen puhetta matkiviin papukaijoihin.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Vaikka kielimallit voivat tuottaa vakuuttavalta tuntuvaa tekstiä, niin teksti saattaa sisältää virheitä ja haitallisia väitteitä.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i-FI" dirty="0"/>
              <a:t>Tämä johtuu siitä, että tekoälyjärjestelmät toistavat harjoitusaineistosta löytämiään kielellisiä malleja aivan kuten papukaija voi toistaa ääniä ymmärtämättä </a:t>
            </a:r>
            <a:r>
              <a:rPr lang="fi-FI" sz="1200" dirty="0">
                <a:solidFill>
                  <a:schemeClr val="tx1"/>
                </a:solidFill>
              </a:rPr>
              <a:t>sanojen merkityksiä, joita se on oppinut matkimaan.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Generatiivinen tekoäly sopii tehtäviin, jotka voisi toteuttaa ilman generatiivista tekoälyä, mutta sen käyttö voi auttaa tai nopeuttaa työskentelyä ja tuoda näkökulmia, joita ei välttämättä itse tule ensiksi ajatelleeksi.</a:t>
            </a:r>
            <a:endParaRPr lang="en-US" dirty="0">
              <a:solidFill>
                <a:srgbClr val="44444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444444"/>
                </a:solidFill>
              </a:rPr>
              <a:t>Työpajassa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hyödynnetään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generatiivista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tekoälyä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kestävän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tulevaisuuden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rakentamiseen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liittyvien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monimutkaisten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haasteiden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ratkomisen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työkaluna</a:t>
            </a:r>
            <a:r>
              <a:rPr lang="en-US" dirty="0">
                <a:solidFill>
                  <a:srgbClr val="444444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444444"/>
                </a:solidFill>
              </a:rPr>
              <a:t>Seuraavaksi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päästään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kurkistamaan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kestävään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kehitykseen</a:t>
            </a:r>
            <a:endParaRPr lang="en-US" dirty="0">
              <a:solidFill>
                <a:srgbClr val="444444"/>
              </a:solidFill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833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Tiedustele oppilailta alkuun, onko teema/kuvat tuttuja?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Mitä kestävä tulevaisuus on ja mikä on tarkoitus [käy läpi]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Maailmassa on paljon hyviä asioita, mutta </a:t>
            </a:r>
            <a:r>
              <a:rPr lang="fi-FI" dirty="0">
                <a:cs typeface="Calibri"/>
              </a:rPr>
              <a:t>on myös monenlaisia haasteita, joita meidän ihmisten täytyy yhdessä ratkaista, jotta kaikille voidaan turvata hyvät elämisen mahdollisuudet maapallolla.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>
                <a:cs typeface="Calibri"/>
              </a:rPr>
              <a:t>Näitä haasteita voidaan hahmottaa esimerkiksi kestävän kehityksen Agenda 2030 –toimintaohjelman tavoitteiden avulla.</a:t>
            </a:r>
            <a:r>
              <a:rPr lang="fi-FI" sz="1200" b="0" i="0" u="none" strike="noStrike" dirty="0">
                <a:solidFill>
                  <a:srgbClr val="000000"/>
                </a:solidFill>
                <a:effectLst/>
                <a:latin typeface="Aptos"/>
              </a:rPr>
              <a:t> </a:t>
            </a:r>
            <a:endParaRPr lang="fi-FI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dirty="0">
              <a:cs typeface="Calibri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19015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b="0" i="0" u="none" strike="noStrike" dirty="0">
                <a:solidFill>
                  <a:srgbClr val="000000"/>
                </a:solidFill>
                <a:effectLst/>
                <a:latin typeface="Aptos"/>
              </a:rPr>
              <a:t>Tavoitteiden pyrkimyksenä on poistaa äärimmäinen köyhyys maailmasta ja turvata ihmisten hyvinvointi ympäristölle kestävällä tavalla.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b="0" i="0" u="none" strike="noStrike" dirty="0">
                <a:solidFill>
                  <a:schemeClr val="tx1"/>
                </a:solidFill>
                <a:effectLst/>
                <a:latin typeface="+mn-lt"/>
              </a:rPr>
              <a:t>Tavoitteet painottuvat eri maiden kohdalla eri tavalla maan kehitystasosta riippuen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000" b="0" i="0" u="none" strike="noStrike" dirty="0">
                <a:solidFill>
                  <a:srgbClr val="000000"/>
                </a:solidFill>
                <a:effectLst/>
                <a:latin typeface="Aptos"/>
              </a:rPr>
              <a:t>Kuva kuvastaa tavoitteiden välistä arvojärjestystä.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000" b="0" i="0" u="none" strike="noStrike" dirty="0">
                <a:solidFill>
                  <a:srgbClr val="000000"/>
                </a:solidFill>
                <a:effectLst/>
                <a:latin typeface="Aptos"/>
              </a:rPr>
              <a:t>Biosfääri eli monimuotoisen luonnon hyvinvointi on perusta, jonka varassa ihmiset ja ihmisten rakentamat yhteiskunnat ovat olemassa. Ilman luontoa ei voi olla yhteiskuntia.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000" b="0" i="0" u="none" strike="noStrike" dirty="0">
                <a:solidFill>
                  <a:srgbClr val="000000"/>
                </a:solidFill>
                <a:effectLst/>
                <a:latin typeface="Aptos"/>
              </a:rPr>
              <a:t>Talouden tulisi puolestaan palvella yhteiskuntaa maapallon asettamien rajojen puitteissa.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000" b="0" i="0" u="none" strike="noStrike" dirty="0">
                <a:solidFill>
                  <a:srgbClr val="000000"/>
                </a:solidFill>
                <a:effectLst/>
                <a:latin typeface="Aptos"/>
              </a:rPr>
              <a:t>On myös tärkeää hahmottaa, että tavoitteet kietoutuvat monin eri tavoin toisiinsa muodostaen monimutkaisen erilaisten järjestelmien verkoston.</a:t>
            </a:r>
            <a:endParaRPr lang="fi-FI" sz="1000" dirty="0">
              <a:cs typeface="Calibri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0304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Maailmassa</a:t>
            </a:r>
            <a:r>
              <a:rPr lang="en-US" sz="1200" dirty="0"/>
              <a:t> </a:t>
            </a:r>
            <a:r>
              <a:rPr lang="en-US" sz="1200" dirty="0" err="1"/>
              <a:t>monet</a:t>
            </a:r>
            <a:r>
              <a:rPr lang="en-US" sz="1200" dirty="0"/>
              <a:t> </a:t>
            </a:r>
            <a:r>
              <a:rPr lang="en-US" sz="1200" dirty="0" err="1"/>
              <a:t>asiat</a:t>
            </a:r>
            <a:r>
              <a:rPr lang="en-US" sz="1200" dirty="0"/>
              <a:t> </a:t>
            </a:r>
            <a:r>
              <a:rPr lang="en-US" sz="1200" dirty="0" err="1"/>
              <a:t>aiheuttavat</a:t>
            </a:r>
            <a:r>
              <a:rPr lang="en-US" sz="1200" dirty="0"/>
              <a:t> </a:t>
            </a:r>
            <a:r>
              <a:rPr lang="en-US" sz="1200" dirty="0" err="1"/>
              <a:t>kestävyyteen</a:t>
            </a:r>
            <a:r>
              <a:rPr lang="en-US" sz="1200" dirty="0"/>
              <a:t> </a:t>
            </a:r>
            <a:r>
              <a:rPr lang="en-US" sz="1200" dirty="0" err="1"/>
              <a:t>liittyviä</a:t>
            </a:r>
            <a:r>
              <a:rPr lang="en-US" sz="1200" dirty="0"/>
              <a:t> </a:t>
            </a:r>
            <a:r>
              <a:rPr lang="en-US" sz="1200" dirty="0" err="1"/>
              <a:t>haasteita</a:t>
            </a:r>
            <a:r>
              <a:rPr lang="en-US" sz="1200" dirty="0"/>
              <a:t>, </a:t>
            </a:r>
            <a:r>
              <a:rPr lang="en-US" sz="1200" dirty="0" err="1"/>
              <a:t>niin</a:t>
            </a:r>
            <a:r>
              <a:rPr lang="en-US" sz="1200" dirty="0"/>
              <a:t> </a:t>
            </a:r>
            <a:r>
              <a:rPr lang="en-US" sz="1200" dirty="0" err="1"/>
              <a:t>tekee</a:t>
            </a:r>
            <a:r>
              <a:rPr lang="en-US" sz="1200" dirty="0"/>
              <a:t> </a:t>
            </a:r>
            <a:r>
              <a:rPr lang="en-US" sz="1200" dirty="0" err="1"/>
              <a:t>myös</a:t>
            </a:r>
            <a:r>
              <a:rPr lang="en-US" sz="1200" dirty="0"/>
              <a:t> </a:t>
            </a:r>
            <a:r>
              <a:rPr lang="en-US" sz="1200" dirty="0" err="1"/>
              <a:t>esimerkiksi</a:t>
            </a:r>
            <a:r>
              <a:rPr lang="en-US" sz="1200" dirty="0"/>
              <a:t> </a:t>
            </a:r>
            <a:r>
              <a:rPr lang="en-US" sz="1200" dirty="0" err="1"/>
              <a:t>generatiivinen</a:t>
            </a:r>
            <a:r>
              <a:rPr lang="en-US" sz="1200" dirty="0"/>
              <a:t> </a:t>
            </a:r>
            <a:r>
              <a:rPr lang="en-US" sz="1200" dirty="0" err="1"/>
              <a:t>tekoäly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Sen </a:t>
            </a:r>
            <a:r>
              <a:rPr lang="en-US" sz="1200" dirty="0" err="1"/>
              <a:t>käyttäminen</a:t>
            </a:r>
            <a:r>
              <a:rPr lang="en-US" sz="1200" dirty="0"/>
              <a:t> ja </a:t>
            </a:r>
            <a:r>
              <a:rPr lang="en-US" sz="1200" dirty="0" err="1"/>
              <a:t>erityisesti</a:t>
            </a:r>
            <a:r>
              <a:rPr lang="en-US" sz="1200" dirty="0"/>
              <a:t> </a:t>
            </a:r>
            <a:r>
              <a:rPr lang="en-US" sz="1200" dirty="0" err="1"/>
              <a:t>kouluttaminen</a:t>
            </a:r>
            <a:r>
              <a:rPr lang="en-US" sz="1200" dirty="0"/>
              <a:t> </a:t>
            </a:r>
            <a:r>
              <a:rPr lang="en-US" sz="1200" dirty="0" err="1"/>
              <a:t>kuluttavat</a:t>
            </a:r>
            <a:r>
              <a:rPr lang="en-US" sz="1200" dirty="0"/>
              <a:t> </a:t>
            </a:r>
            <a:r>
              <a:rPr lang="en-US" sz="1200" dirty="0" err="1"/>
              <a:t>paljon</a:t>
            </a:r>
            <a:r>
              <a:rPr lang="en-US" sz="1200" dirty="0"/>
              <a:t> </a:t>
            </a:r>
            <a:r>
              <a:rPr lang="en-US" sz="1200" dirty="0" err="1"/>
              <a:t>energiaa</a:t>
            </a:r>
            <a:r>
              <a:rPr lang="en-US" sz="1200" dirty="0"/>
              <a:t>, </a:t>
            </a:r>
            <a:r>
              <a:rPr lang="en-US" sz="1200" dirty="0" err="1"/>
              <a:t>josta</a:t>
            </a:r>
            <a:r>
              <a:rPr lang="en-US" sz="1200" dirty="0"/>
              <a:t> </a:t>
            </a:r>
            <a:r>
              <a:rPr lang="en-US" sz="1200" dirty="0" err="1"/>
              <a:t>syntyy</a:t>
            </a:r>
            <a:r>
              <a:rPr lang="en-US" sz="1200" dirty="0"/>
              <a:t> </a:t>
            </a:r>
            <a:r>
              <a:rPr lang="en-US" sz="1200" dirty="0" err="1"/>
              <a:t>päästöjä</a:t>
            </a:r>
            <a:r>
              <a:rPr lang="en-US" sz="12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Siksi</a:t>
            </a:r>
            <a:r>
              <a:rPr lang="en-US" sz="1200" dirty="0"/>
              <a:t> on </a:t>
            </a:r>
            <a:r>
              <a:rPr lang="en-US" sz="1200" dirty="0" err="1"/>
              <a:t>tärkeää</a:t>
            </a:r>
            <a:r>
              <a:rPr lang="en-US" sz="1200" dirty="0"/>
              <a:t>, </a:t>
            </a:r>
            <a:r>
              <a:rPr lang="en-US" sz="1200" dirty="0" err="1"/>
              <a:t>että</a:t>
            </a:r>
            <a:r>
              <a:rPr lang="en-US" sz="1200" dirty="0"/>
              <a:t> </a:t>
            </a:r>
            <a:r>
              <a:rPr lang="en-US" sz="1200" dirty="0" err="1"/>
              <a:t>tekoälyäkin</a:t>
            </a:r>
            <a:r>
              <a:rPr lang="en-US" sz="1200" dirty="0"/>
              <a:t> </a:t>
            </a:r>
            <a:r>
              <a:rPr lang="en-US" sz="1200" dirty="0" err="1"/>
              <a:t>kehitetään</a:t>
            </a:r>
            <a:r>
              <a:rPr lang="en-US" sz="1200" dirty="0"/>
              <a:t> </a:t>
            </a:r>
            <a:r>
              <a:rPr lang="en-US" sz="1200" dirty="0" err="1"/>
              <a:t>nykyistä</a:t>
            </a:r>
            <a:r>
              <a:rPr lang="en-US" sz="1200" dirty="0"/>
              <a:t> </a:t>
            </a:r>
            <a:r>
              <a:rPr lang="en-US" sz="1200" dirty="0" err="1"/>
              <a:t>kestävämmäksi</a:t>
            </a:r>
            <a:r>
              <a:rPr lang="en-US" sz="1200" dirty="0"/>
              <a:t> ja </a:t>
            </a:r>
            <a:r>
              <a:rPr lang="en-US" sz="1200" dirty="0" err="1"/>
              <a:t>käytetään</a:t>
            </a:r>
            <a:r>
              <a:rPr lang="en-US" sz="1200" dirty="0"/>
              <a:t> </a:t>
            </a:r>
            <a:r>
              <a:rPr lang="en-US" sz="1200" dirty="0" err="1"/>
              <a:t>hyödyllisiin</a:t>
            </a:r>
            <a:r>
              <a:rPr lang="en-US" sz="1200" dirty="0"/>
              <a:t> </a:t>
            </a:r>
            <a:r>
              <a:rPr lang="en-US" sz="1200" dirty="0" err="1"/>
              <a:t>tarkoituksiin</a:t>
            </a:r>
            <a:r>
              <a:rPr lang="en-US" sz="1200" dirty="0"/>
              <a:t> ja </a:t>
            </a:r>
            <a:r>
              <a:rPr lang="en-US" sz="1200" dirty="0" err="1"/>
              <a:t>kestävän</a:t>
            </a:r>
            <a:r>
              <a:rPr lang="en-US" sz="1200" dirty="0"/>
              <a:t> </a:t>
            </a:r>
            <a:r>
              <a:rPr lang="en-US" sz="1200" dirty="0" err="1"/>
              <a:t>tulevaisuuden</a:t>
            </a:r>
            <a:r>
              <a:rPr lang="en-US" sz="1200" dirty="0"/>
              <a:t> </a:t>
            </a:r>
            <a:r>
              <a:rPr lang="en-US" sz="1200" dirty="0" err="1"/>
              <a:t>rakentamiseen</a:t>
            </a:r>
            <a:r>
              <a:rPr lang="en-US" sz="1200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Tulisiko teille mieleen, mitä hyötyä tekoälystä voisi olla kestävän tulevaisuuden rakentamisessa? Voit taas antaa hetken miettimisaikaa.</a:t>
            </a:r>
          </a:p>
          <a:p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39807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Aalto-yliopistossa on erittäin vankka osaaminen ja vahvat verkostot tekoälyn alueen tutkimuksessa, tässä muutamia esimerkkejä Aalto-yliopistossa tehtävästä tekoälytutkimuksesta: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i-FI" b="0" dirty="0">
                <a:solidFill>
                  <a:srgbClr val="2D2D2D"/>
                </a:solidFill>
                <a:effectLst/>
                <a:latin typeface="Bw Gradual ExtraBold" pitchFamily="2" charset="77"/>
              </a:rPr>
              <a:t>Tekoälyä voidaan hyödyntää terveydenhuollossa esim. tekoälyavusteisella kuva-analyysillä voidaan diagnosoida kasvun poikkeavuuksia lapsen käden röntgenkuvasta, jäljittää hienovaraisia ​​muutoksia aivoissa kliinisten lääkekokeiden aikana tai seurata sairauksien, kuten aivosyövän, etenemistä.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i-FI" sz="10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Vihreän siirtymän edistämisessä k</a:t>
            </a:r>
            <a:r>
              <a:rPr lang="fi-FI" sz="1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oneoppimisen avulla kehitetään täysin uusia entsyymejä teollisuuteen, mikä mahdollistaisi siirtymisen fossiilitaloudesta kohti bio- ja kiertotaloutta.</a:t>
            </a:r>
            <a:endParaRPr lang="fi-FI" sz="1200" b="0" i="0" kern="1200" dirty="0">
              <a:solidFill>
                <a:srgbClr val="000000"/>
              </a:solidFill>
              <a:effectLst/>
              <a:latin typeface="Roboto" panose="02000000000000000000" pitchFamily="2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i-FI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Koneoppimisella myös pyritään nopeuttamaan materiaalitieteen kehitystä, ja kehittää kestävämpiä ja ympäristöystävällisempiä materiaaleja. </a:t>
            </a:r>
            <a:endParaRPr lang="fi-FI" sz="1800" b="0" i="0" kern="1200" dirty="0">
              <a:solidFill>
                <a:srgbClr val="000000"/>
              </a:solidFill>
              <a:effectLst/>
              <a:latin typeface="Roboto" panose="02000000000000000000" pitchFamily="2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i-FI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House of AI on vuonna 2024 aloittanut keskus, jonka toiminnan ydintä ovat korkealaatuinen tieteellinen tutkimus ja tiivis yhteistyö tutkijoiden ja yritysten kesken. Kestävyyshaasteiden ratkaisemisen kannalta tärkeät sovellusalueet ovat House of </a:t>
            </a:r>
            <a:r>
              <a:rPr lang="fi-FI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AI:n</a:t>
            </a:r>
            <a:r>
              <a:rPr lang="fi-FI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toiminnassa ensisijaisia, niistä esimerkkinä sähköenergiajärjestelmän muuttumiseen liittyvä sähkötekniikan, taloustieteen ja tekoälytutkimuksen yhteistyöhanke.</a:t>
            </a:r>
          </a:p>
          <a:p>
            <a:endParaRPr lang="fi-FI" dirty="0"/>
          </a:p>
          <a:p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6016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Käydään läpi työpajan vaiheet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2.VAIHE: luomuäly </a:t>
            </a:r>
            <a:r>
              <a:rPr lang="fi-FI"/>
              <a:t>+ tekoäly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4276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i-FI" sz="1200" b="0" i="0" dirty="0">
              <a:effectLst/>
              <a:latin typeface="Aptos" panose="020B0004020202020204" pitchFamily="34" charset="0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4174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Kuinka moni on aiemmin kuullut Aalto-yliopistosta?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Aalto-yliopisto on monialainen oppilaitos, jossa tiede, taide, tekniikka ja talous kohtaavat.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Sen lisäksi, että täällä näitä tieteenaloja voi opiskella, Aalto-yliopistossa tehdään myös paljon tutkimusta, jonka tavoitteena on rakentaa kestävämpää tulevaisuutta.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33552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800" b="1" i="0" dirty="0">
                <a:effectLst/>
                <a:latin typeface="Calibri" panose="020F0502020204030204" pitchFamily="34" charset="0"/>
              </a:rPr>
              <a:t>MAX 5 MIN</a:t>
            </a:r>
          </a:p>
          <a:p>
            <a:r>
              <a:rPr lang="fi-FI" sz="1800" b="0" i="0" dirty="0">
                <a:effectLst/>
                <a:latin typeface="Calibri" panose="020F0502020204030204" pitchFamily="34" charset="0"/>
              </a:rPr>
              <a:t>! Auta tarvittaessa niitä ryhmiä, joilla vaikeuksia keksiä/muotoilla omaa aihetta.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800" b="0" i="0" dirty="0">
                <a:effectLst/>
                <a:latin typeface="Calibri" panose="020F0502020204030204" pitchFamily="34" charset="0"/>
              </a:rPr>
              <a:t>Tässä vaiheessa voi jakaa kynän ja paperin, ja ohjeistaa kirjoittamaan aiheen keskelle paperia.</a:t>
            </a:r>
            <a:endParaRPr lang="LID4096" b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64579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>
                <a:cs typeface="Calibri"/>
              </a:rPr>
              <a:t>Kestävän tulevaisuuden rakentamiseen liittyvät haasteet, kuten ilmastonmuutoksen torjunta tai köyhyys ovat erittäin monimutkaisia.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>
                <a:cs typeface="Calibri"/>
              </a:rPr>
              <a:t>Monet asiat ja eri tavoin ajattelevat ihmiset ja päämäärät vaikuttavat haasteisiin.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>
                <a:cs typeface="Calibri"/>
              </a:rPr>
              <a:t>Ratkaisuvaihtoehtoja mietittäessä pitää siis pystyä huomioimaan paljon erilaisia asioita.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>
                <a:cs typeface="Calibri"/>
              </a:rPr>
              <a:t>Tällaisten haasteiden tarkastelussa voi käyttää apuna systeemikarttaa, joka auttaa hahmottamaan miten eri asiat vaikuttavat ongelmaan ja toisiinsa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>
                <a:cs typeface="Calibri"/>
              </a:rPr>
              <a:t>Kun tietää mitkä kaikki asiat vaikuttavat ongelmaan, on helpompi kehittää järkeviä ratkaisuja ja välttää tilannetta, jossa ratkaisu aiheuttaa lisää ongelmia jossain muualla.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5013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/>
              <a:t>5-10 MIN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>
                <a:cs typeface="Calibri"/>
              </a:rPr>
              <a:t>Lähdetään rakentamaan omaa systeemikarttaa ryhmissä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>
                <a:cs typeface="Calibri"/>
              </a:rPr>
              <a:t>Tämä on luova prosessi, vääriä vaihtoehtoja ei siis ole.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 err="1"/>
              <a:t>Huom</a:t>
            </a:r>
            <a:r>
              <a:rPr lang="fi-FI" dirty="0"/>
              <a:t>! Tämä vaihe tehdään ilman generatiivista tekoälyä.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7462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Seuraavaksi otetaan kielimalli työskentelyn avuksi.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Suuren kielimallin kanssa työskennellään chat-keskustelussa, joka aloitetaan antamalla ohje eli kehote.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Kehotteen avulla yritetään löytää kielimallista paikka, jossa olisi todennäköisimmin kehotteeseen sopivinta tietoa.</a:t>
            </a: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3446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Käydään läpi, mitä tekoälyjärjestelmälle ei saa antaa kehotteessa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Kysy oppilailta miksi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Riippuen tekoälyjärjestelmästä käyttäjän kehotteet toimivat koulutusdatana.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”Kielimallille voi antaa tietoja, joita uskaltaa unohtaa kahvilan pöydälle.”</a:t>
            </a: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12903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>
                <a:ea typeface="+mn-lt"/>
                <a:cs typeface="Arial"/>
              </a:rPr>
              <a:t>Ei ole yhtä oikeaa tapaa tehdä kehotetta, mutta muotoilulla on suuri vaikutus tulosteeseen.</a:t>
            </a:r>
            <a:endParaRPr lang="fi-FI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400" dirty="0">
                <a:ea typeface="+mn-lt"/>
                <a:cs typeface="Arial"/>
              </a:rPr>
              <a:t>Hyvän kehoteen ominaisuuksia (TRIPLA-sääntö)</a:t>
            </a:r>
            <a:endParaRPr lang="fi-FI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200" dirty="0"/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80531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Koska suuri kielimalli on taitava matkimaan kielen rakenteita, tuloste voi vaikuttaa uskottavalta, vaikka se ei pitäisi paikkaansa, sisältäisi epäkohtia tai yhdistelee sanoja tai lauseita väärin.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Tästä syystä tuloste pitää aina tarkistaa ja arvioida!</a:t>
            </a:r>
            <a:endParaRPr lang="fi-FI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Ymmärränkö tulosteen sisällön?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 / Onko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tuloste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totta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Sisältääkö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tuloste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virheitä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tai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haitallisia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väitteitä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 -&gt; </a:t>
            </a:r>
            <a:r>
              <a:rPr lang="fi-FI" sz="1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Mistä tiedän, onko tulosteen sisältö totta?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dirty="0">
                <a:solidFill>
                  <a:srgbClr val="000000"/>
                </a:solidFill>
                <a:latin typeface="Aptos"/>
                <a:sym typeface="Wingdings" panose="05000000000000000000" pitchFamily="2" charset="2"/>
              </a:rPr>
              <a:t>Samassa chatissä myös kaikki edelliset suurelle kielimallille annetut ohjeet vaikuttavat uuteen tulosteeseen. </a:t>
            </a:r>
            <a:r>
              <a:rPr lang="fi-FI" sz="1200" dirty="0">
                <a:latin typeface="Arial"/>
                <a:cs typeface="Arial"/>
              </a:rPr>
              <a:t>Annettua kehotetta voidaan muokata ja toistaa generointivaihetta, kunnes saavutetaan haluttu lopputulos.</a:t>
            </a:r>
            <a:endParaRPr lang="fi-FI" sz="1200" b="0" dirty="0">
              <a:solidFill>
                <a:srgbClr val="000000"/>
              </a:solidFill>
              <a:latin typeface="Aptos"/>
              <a:sym typeface="Wingdings" panose="05000000000000000000" pitchFamily="2" charset="2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43643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Kielimalli-demossa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demotaan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kunnassa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sallittua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tekoälyjärjestelmää</a:t>
            </a: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nämä ovat: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HELSINKI: </a:t>
            </a:r>
            <a:r>
              <a:rPr lang="fi-FI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Duckduck</a:t>
            </a: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 AI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VANTAA: </a:t>
            </a:r>
            <a:r>
              <a:rPr lang="fi-FI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Copilot</a:t>
            </a: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kirjautumatta tai perplexity.ai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ESPOO: </a:t>
            </a:r>
            <a:r>
              <a:rPr lang="fi-FI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Copilot</a:t>
            </a: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kirjautumatta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Tiedot päivitetty 02/2025</a:t>
            </a:r>
            <a:endParaRPr lang="fi-FI" dirty="0">
              <a:latin typeface="Aptos" panose="020B0004020202020204" pitchFamily="34" charset="0"/>
              <a:ea typeface="+mn-lt"/>
              <a:cs typeface="Arial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29799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fi-FI" sz="2400" b="1" dirty="0"/>
              <a:t>5 MIN</a:t>
            </a:r>
          </a:p>
          <a:p>
            <a:pPr marL="342900" lvl="0" indent="-34290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i-FI" sz="2400" b="0" dirty="0"/>
              <a:t>Täydennetään systeemikarttaa kielimallin avulla.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78536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fi-FI" sz="2400" dirty="0">
                <a:cs typeface="Calibri" panose="020F0502020204030204"/>
              </a:rPr>
              <a:t>Mitkä järjestelmän osat ovat yhteydessä toisiinsa?</a:t>
            </a:r>
            <a:endParaRPr lang="en-US" sz="2400" dirty="0">
              <a:cs typeface="Calibri" panose="020F0502020204030204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i-FI" sz="2000" dirty="0">
                <a:cs typeface="Calibri" panose="020F0502020204030204"/>
              </a:rPr>
              <a:t>Yhdistetään toisiinsa vaikuttavia asioita nuolilla.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i-FI" sz="2000" dirty="0">
                <a:cs typeface="Calibri" panose="020F0502020204030204"/>
              </a:rPr>
              <a:t>Nuolet kuvaavat osien välisiä yhteyksiä.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fi-FI" sz="2400" dirty="0">
                <a:cs typeface="Calibri" panose="020F0502020204030204"/>
              </a:rPr>
              <a:t>Millaisia yhteydet ovat?</a:t>
            </a:r>
            <a:endParaRPr lang="en-US" sz="2400" dirty="0">
              <a:cs typeface="Calibri" panose="020F0502020204030204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i-FI" sz="2000" dirty="0">
                <a:cs typeface="Calibri" panose="020F0502020204030204"/>
              </a:rPr>
              <a:t>Kirjoitetaan nuolen viereen millainen yhteys asioiden välillä on?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i-FI" sz="2000" dirty="0">
                <a:cs typeface="Calibri" panose="020F0502020204030204"/>
              </a:rPr>
              <a:t>Miten A vaikuttaa B:hen? </a:t>
            </a:r>
            <a:endParaRPr lang="en-US" sz="2000" dirty="0">
              <a:cs typeface="Calibri" panose="020F0502020204030204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5513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Aalto-yliopistossa on kuusi korkeakoulua [luettele diasta]. Itse opiskelen [mitä alaa, missä korkeakoulussa]. Entä sinä, [toisen ohjaajan nimi]? [Anna myös muiden ohjaajien kertoa opiskeluistaan].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Kuten voi huomata, Aalto-yliopistossa on todella laajat mahdollisuudet opiskella monia mielenkiintoisia aloja.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7648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5 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0" dirty="0"/>
              <a:t>2. Kohta voi olla vaikea, siksi extrana nopeimmille.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b="0" dirty="0"/>
              <a:t>Ryhmät kuitenkin (ainakin toivottavasti) keskustelevat jo 1. vaiheessa minkälaisia vaikutukset ovat.</a:t>
            </a:r>
            <a:endParaRPr lang="LID4096" b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6027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Seuraavaksi siirrytään ratkaisun kehittämiseen.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35728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Käy läpi esimerkin vaihtoehdot.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Kun vaihtoehdot on esitelty, voi kannustaa miettimään Villejä visiota.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Miettikää ratkaisuja, joita voisi olla vuonna 2050.</a:t>
            </a:r>
            <a:endParaRPr lang="LID4096" dirty="0"/>
          </a:p>
          <a:p>
            <a:endParaRPr lang="fi-FI" dirty="0"/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92051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1" dirty="0"/>
              <a:t>5-10 MIN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Vaikuttamissuunnitelma/-ratkaisu voi olla VISIO, ei tarvitse olla valmis.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Voi ohjeistaa kirjoittamaan ylös joitain muistiinpanoja, koska myöhemmin työt esitellään ryhmälle/ryhmissä</a:t>
            </a: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75301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Siirrytään viimeiseen tehtävään, joka on usein ollut kaikista kivoin.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Unohda kaikki nykyhetken rajoitteet  ja kuvittele mitä, jos… (haastetta ei olisi)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Muista myös tarkastella kuvatulosteita kriittisesti: sisältääkö virheellistä/haitallista sisältöä</a:t>
            </a:r>
            <a:endParaRPr lang="fi-FI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dirty="0"/>
              <a:t>Esimerkissä magnetismilla toimiva bambubussi</a:t>
            </a: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3752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Kuvagenerointidemossa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demotaan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kunnassa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sallittua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+mn-lt"/>
              </a:rPr>
              <a:t>tekoälyjärjestelmää</a:t>
            </a: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nämä ovat: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HELSINKI: Ei sallittu käyttää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VANTAA: </a:t>
            </a:r>
            <a:r>
              <a:rPr lang="fi-FI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craiyon</a:t>
            </a: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tai Adobe </a:t>
            </a:r>
            <a:r>
              <a:rPr lang="fi-FI" sz="1200" b="0" i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Firefly</a:t>
            </a:r>
            <a:endParaRPr lang="fi-FI" sz="1200" b="0" i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ESPOO: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Tiedot päivitetty 02/2025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b="1" dirty="0"/>
              <a:t>Esimerkkikehotteita </a:t>
            </a:r>
            <a:r>
              <a:rPr lang="fi-FI" b="1" dirty="0" err="1"/>
              <a:t>craiyoniin</a:t>
            </a:r>
            <a:r>
              <a:rPr lang="fi-FI" b="1" dirty="0"/>
              <a:t> englanniksi:</a:t>
            </a:r>
            <a:endParaRPr lang="fi-FI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i-FI" dirty="0" err="1"/>
              <a:t>Floating</a:t>
            </a:r>
            <a:r>
              <a:rPr lang="fi-FI" dirty="0"/>
              <a:t> </a:t>
            </a:r>
            <a:r>
              <a:rPr lang="fi-FI" dirty="0" err="1"/>
              <a:t>bus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is </a:t>
            </a:r>
            <a:r>
              <a:rPr lang="fi-FI" dirty="0" err="1"/>
              <a:t>enviromental</a:t>
            </a:r>
            <a:r>
              <a:rPr lang="fi-FI" dirty="0"/>
              <a:t> </a:t>
            </a:r>
            <a:r>
              <a:rPr lang="fi-FI" dirty="0" err="1"/>
              <a:t>friendly</a:t>
            </a:r>
            <a:r>
              <a:rPr lang="fi-FI" dirty="0"/>
              <a:t> and made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wood</a:t>
            </a:r>
            <a:r>
              <a:rPr lang="fi-FI" dirty="0"/>
              <a:t>. </a:t>
            </a:r>
            <a:r>
              <a:rPr lang="fi-FI" dirty="0" err="1"/>
              <a:t>There</a:t>
            </a:r>
            <a:r>
              <a:rPr lang="fi-FI" dirty="0"/>
              <a:t> is no </a:t>
            </a:r>
            <a:r>
              <a:rPr lang="fi-FI" dirty="0" err="1"/>
              <a:t>wheels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bus</a:t>
            </a:r>
            <a:r>
              <a:rPr lang="fi-FI" dirty="0"/>
              <a:t>. Make a </a:t>
            </a:r>
            <a:r>
              <a:rPr lang="fi-FI" dirty="0" err="1"/>
              <a:t>picture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city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background</a:t>
            </a:r>
            <a:r>
              <a:rPr lang="fi-FI" dirty="0"/>
              <a:t> and </a:t>
            </a:r>
            <a:r>
              <a:rPr lang="fi-FI" dirty="0" err="1"/>
              <a:t>paople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getting</a:t>
            </a:r>
            <a:r>
              <a:rPr lang="fi-FI" dirty="0"/>
              <a:t> in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floating</a:t>
            </a:r>
            <a:r>
              <a:rPr lang="fi-FI" dirty="0"/>
              <a:t> </a:t>
            </a:r>
            <a:r>
              <a:rPr lang="fi-FI" dirty="0" err="1"/>
              <a:t>bus</a:t>
            </a:r>
            <a:r>
              <a:rPr lang="fi-FI" dirty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A futuristic, wooden eco-bus, free from wheels, floats gracefully above a bustling city skyline. Citizens stream into its open doors, eager to embark on a unique and environmentally responsible journey</a:t>
            </a:r>
            <a:endParaRPr lang="fi-FI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dirty="0">
              <a:latin typeface="Aptos" panose="020B0004020202020204" pitchFamily="34" charset="0"/>
              <a:ea typeface="+mn-lt"/>
              <a:cs typeface="Arial"/>
            </a:endParaRP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84835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fi-FI" b="1" dirty="0"/>
              <a:t>5-10 MIN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fi-FI" dirty="0"/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26623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Esittely voidaan tehdä yhdessä tai jakaa ryhmät pareihin, jossa työt esitellään. Joskus töiden esittelyyn ei ehditä, jolloin voi hypätä suoraan Pohdittavaksi-vaiheeseen.</a:t>
            </a: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75384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Pohdittavaksi-kysymykset voi käydä läpi peukkuäänestyksellä – se on toiminut kivasti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Loppuun vielä kehut jaksamisesta ja peukkuäänestyskysymys: Oliko työpajassa kivaa? Tai Oletteko oppineet tänään mitään uutta? </a:t>
            </a:r>
            <a:r>
              <a:rPr lang="fi-FI" dirty="0">
                <a:sym typeface="Wingdings" panose="05000000000000000000" pitchFamily="2" charset="2"/>
              </a:rPr>
              <a:t></a:t>
            </a:r>
            <a:endParaRPr lang="LID4096" dirty="0"/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39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82389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Onko </a:t>
            </a:r>
            <a:r>
              <a:rPr lang="en-GB" dirty="0" err="1"/>
              <a:t>kysymyksiä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 err="1"/>
              <a:t>Annetaan</a:t>
            </a:r>
            <a:r>
              <a:rPr lang="en-GB" dirty="0"/>
              <a:t> </a:t>
            </a:r>
            <a:r>
              <a:rPr lang="en-GB" dirty="0" err="1"/>
              <a:t>koko</a:t>
            </a:r>
            <a:r>
              <a:rPr lang="en-GB" dirty="0"/>
              <a:t> </a:t>
            </a:r>
            <a:r>
              <a:rPr lang="en-GB" dirty="0" err="1"/>
              <a:t>ryhmälle</a:t>
            </a:r>
            <a:r>
              <a:rPr lang="en-GB" dirty="0"/>
              <a:t> </a:t>
            </a:r>
            <a:r>
              <a:rPr lang="en-GB" dirty="0" err="1"/>
              <a:t>aplodit</a:t>
            </a:r>
            <a:r>
              <a:rPr lang="en-GB" dirty="0"/>
              <a:t> </a:t>
            </a:r>
            <a:r>
              <a:rPr lang="en-GB" dirty="0" err="1"/>
              <a:t>yhdessä</a:t>
            </a:r>
            <a:r>
              <a:rPr lang="en-GB" dirty="0"/>
              <a:t>. </a:t>
            </a:r>
            <a:r>
              <a:rPr lang="en-GB" dirty="0" err="1"/>
              <a:t>Kiitetään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40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3988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Mikä sitten on Aalto-yliopisto Junior? Olemme pienoiskokoinen Aalto-yliopisto lapsille ja nuorille, ja annamme heille mahdollisuuden oppia mielenkiintoisista asioista niitä tutkimalla. Tavoitteenamme on tukea ja kannustaa Aalto-yliopiston alojen opettamiseen ja oppimiseen.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Meillä Juniorilla on monia eri toimintamuotoja. Järjestämme esimerkiksi kouluryhmille työpajoja ja virtuaalisia etäpajoja, sekä erilaisia tapahtumia. Meidät löytää myös somesta, esimerkiksi Instagramissa käyttäjällä </a:t>
            </a:r>
            <a:r>
              <a:rPr lang="fi-FI" dirty="0" err="1"/>
              <a:t>aaltouniversity_junior</a:t>
            </a:r>
            <a:r>
              <a:rPr lang="fi-FI" dirty="0"/>
              <a:t>, ja tänne julkaisemme lähes viikoittain </a:t>
            </a:r>
            <a:r>
              <a:rPr lang="fi-FI" dirty="0" err="1"/>
              <a:t>random</a:t>
            </a:r>
            <a:r>
              <a:rPr lang="fi-FI" dirty="0"/>
              <a:t> faktoja, joita on aina välillä hauska lueskella.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59540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Jätetään</a:t>
            </a:r>
            <a:r>
              <a:rPr lang="en-GB" dirty="0"/>
              <a:t> </a:t>
            </a:r>
            <a:r>
              <a:rPr lang="en-GB" dirty="0" err="1"/>
              <a:t>tämä</a:t>
            </a:r>
            <a:r>
              <a:rPr lang="en-GB" dirty="0"/>
              <a:t> </a:t>
            </a:r>
            <a:r>
              <a:rPr lang="en-GB" dirty="0" err="1"/>
              <a:t>kuva</a:t>
            </a:r>
            <a:r>
              <a:rPr lang="en-GB" dirty="0"/>
              <a:t> </a:t>
            </a:r>
            <a:r>
              <a:rPr lang="en-GB" dirty="0" err="1"/>
              <a:t>ruudulle</a:t>
            </a:r>
            <a:r>
              <a:rPr lang="en-GB" dirty="0"/>
              <a:t> </a:t>
            </a:r>
            <a:r>
              <a:rPr lang="en-GB" dirty="0" err="1"/>
              <a:t>esityksen</a:t>
            </a:r>
            <a:r>
              <a:rPr lang="en-GB" dirty="0"/>
              <a:t> </a:t>
            </a:r>
            <a:r>
              <a:rPr lang="en-GB" dirty="0" err="1"/>
              <a:t>lopuksi</a:t>
            </a:r>
            <a:r>
              <a:rPr lang="en-GB" dirty="0"/>
              <a:t>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41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7094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Seuraavaksi</a:t>
            </a:r>
            <a:r>
              <a:rPr lang="en-GB" dirty="0"/>
              <a:t> </a:t>
            </a:r>
            <a:r>
              <a:rPr lang="en-GB" dirty="0" err="1"/>
              <a:t>pääsemme</a:t>
            </a:r>
            <a:r>
              <a:rPr lang="en-GB" dirty="0"/>
              <a:t> </a:t>
            </a:r>
            <a:r>
              <a:rPr lang="en-GB" dirty="0" err="1"/>
              <a:t>siirtymään</a:t>
            </a:r>
            <a:r>
              <a:rPr lang="en-GB" dirty="0"/>
              <a:t> </a:t>
            </a:r>
            <a:r>
              <a:rPr lang="en-GB" dirty="0" err="1"/>
              <a:t>itse</a:t>
            </a:r>
            <a:r>
              <a:rPr lang="en-GB" dirty="0"/>
              <a:t> </a:t>
            </a:r>
            <a:r>
              <a:rPr lang="en-GB" dirty="0" err="1"/>
              <a:t>Tekoälytaiturit-työpajaan</a:t>
            </a:r>
            <a:r>
              <a:rPr lang="en-GB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Työpaja</a:t>
            </a:r>
            <a:r>
              <a:rPr lang="en-GB" dirty="0"/>
              <a:t> on </a:t>
            </a:r>
            <a:r>
              <a:rPr lang="en-GB" dirty="0" err="1"/>
              <a:t>kehitetty</a:t>
            </a:r>
            <a:r>
              <a:rPr lang="en-GB" dirty="0"/>
              <a:t> </a:t>
            </a:r>
            <a:r>
              <a:rPr lang="en-GB" dirty="0" err="1"/>
              <a:t>yhteistyössä</a:t>
            </a:r>
            <a:r>
              <a:rPr lang="en-GB" dirty="0"/>
              <a:t> </a:t>
            </a:r>
            <a:r>
              <a:rPr lang="en-GB" dirty="0" err="1"/>
              <a:t>Tampereen</a:t>
            </a:r>
            <a:r>
              <a:rPr lang="en-GB" dirty="0"/>
              <a:t> </a:t>
            </a:r>
            <a:r>
              <a:rPr lang="en-GB" dirty="0" err="1"/>
              <a:t>yliopiston</a:t>
            </a:r>
            <a:r>
              <a:rPr lang="en-GB" dirty="0"/>
              <a:t> </a:t>
            </a:r>
            <a:r>
              <a:rPr lang="en-GB" dirty="0" err="1"/>
              <a:t>Juniversityn</a:t>
            </a:r>
            <a:r>
              <a:rPr lang="en-GB" dirty="0"/>
              <a:t> </a:t>
            </a:r>
            <a:r>
              <a:rPr lang="en-GB" dirty="0" err="1"/>
              <a:t>kanssa</a:t>
            </a:r>
            <a:r>
              <a:rPr lang="en-GB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Melkein</a:t>
            </a:r>
            <a:r>
              <a:rPr lang="en-GB" dirty="0"/>
              <a:t> </a:t>
            </a:r>
            <a:r>
              <a:rPr lang="en-GB" dirty="0" err="1"/>
              <a:t>kaikki</a:t>
            </a:r>
            <a:r>
              <a:rPr lang="en-GB" dirty="0"/>
              <a:t> </a:t>
            </a:r>
            <a:r>
              <a:rPr lang="en-GB" dirty="0" err="1"/>
              <a:t>esityksen</a:t>
            </a:r>
            <a:r>
              <a:rPr lang="en-GB" dirty="0"/>
              <a:t> </a:t>
            </a:r>
            <a:r>
              <a:rPr lang="en-GB" dirty="0" err="1"/>
              <a:t>kuvituskuvista</a:t>
            </a:r>
            <a:r>
              <a:rPr lang="en-GB" dirty="0"/>
              <a:t> </a:t>
            </a:r>
            <a:r>
              <a:rPr lang="en-GB" dirty="0" err="1"/>
              <a:t>jatkossa</a:t>
            </a:r>
            <a:r>
              <a:rPr lang="en-GB" dirty="0"/>
              <a:t> on </a:t>
            </a:r>
            <a:r>
              <a:rPr lang="en-GB" dirty="0" err="1"/>
              <a:t>tuotettu</a:t>
            </a:r>
            <a:r>
              <a:rPr lang="en-GB" dirty="0"/>
              <a:t> </a:t>
            </a:r>
            <a:r>
              <a:rPr lang="en-GB" dirty="0" err="1"/>
              <a:t>generatiivisella</a:t>
            </a:r>
            <a:r>
              <a:rPr lang="en-GB" dirty="0"/>
              <a:t> </a:t>
            </a:r>
            <a:r>
              <a:rPr lang="en-GB" dirty="0" err="1"/>
              <a:t>tekoälyllä</a:t>
            </a:r>
            <a:r>
              <a:rPr lang="en-GB" dirty="0"/>
              <a:t> (Adobe Firefly)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3980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Käydään</a:t>
            </a:r>
            <a:r>
              <a:rPr lang="en-GB" dirty="0"/>
              <a:t> </a:t>
            </a:r>
            <a:r>
              <a:rPr lang="en-GB" dirty="0" err="1"/>
              <a:t>läpi</a:t>
            </a:r>
            <a:r>
              <a:rPr lang="en-GB" dirty="0"/>
              <a:t> </a:t>
            </a:r>
            <a:r>
              <a:rPr lang="en-GB" dirty="0" err="1"/>
              <a:t>työpajan</a:t>
            </a:r>
            <a:r>
              <a:rPr lang="en-GB" dirty="0"/>
              <a:t> </a:t>
            </a:r>
            <a:r>
              <a:rPr lang="en-GB" dirty="0" err="1"/>
              <a:t>tavoitteet</a:t>
            </a:r>
            <a:r>
              <a:rPr lang="en-GB" dirty="0"/>
              <a:t>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3980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Kysymys on tarkoitettu työpajaan osallistuville. Kysymykseen voi vastata pyytämällä vastausvuoron viittaamalla tai huutelemalla ehdotuksen.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Jos vastauksia ei tule heti, voit antaa pienen hetken kysymyksen pohdinnalle.</a:t>
            </a:r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2902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rgbClr val="222222"/>
                </a:solidFill>
                <a:effectLst/>
                <a:latin typeface="system-ui"/>
              </a:rPr>
              <a:t>Tekoälyä löytyy ympäriltämme monenlaisista laitteista ja nykyään lähes kaikissa digitaalisissa sovelluksissa ja palveluissa on tekoälypohjaisia ominaisuuksia.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rgbClr val="222222"/>
                </a:solidFill>
                <a:effectLst/>
                <a:latin typeface="system-ui"/>
              </a:rPr>
              <a:t>Tekoäly on yhtäaikaisesti näkyvää ja piilotettua.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i="0" dirty="0">
                <a:solidFill>
                  <a:srgbClr val="222222"/>
                </a:solidFill>
                <a:effectLst/>
                <a:latin typeface="system-ui"/>
                <a:ea typeface="+mn-ea"/>
                <a:cs typeface="+mn-cs"/>
              </a:rPr>
              <a:t>Käy läpi kuvaesimerkkejä. Voit myös lisätä omia esimerkkejä.</a:t>
            </a:r>
            <a:endParaRPr lang="fi-FI" sz="1200" b="0" i="0" dirty="0">
              <a:solidFill>
                <a:srgbClr val="222222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1922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Tekoäly ei ole mikään uusi asia, vaikka siitä on puhuttu paljon viimeiset pari vuotta. Tekoäly on itse asiassa yli 70-vuotta vanha tieteenala.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Ei ole olemassa yhtä määritelmää tekoälylle ja tekoälyn määritelmät muuttuvat sitä mukaa, kun tekoälyt kehittyvät. Tässä kuitenkin yksi hyvä määritelmä [lue määritelmä]</a:t>
            </a:r>
            <a:endParaRPr lang="fi-FI" dirty="0"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>
                <a:cs typeface="Calibri"/>
              </a:rPr>
              <a:t>Ei ole olemassa yhtä suurta tekoälyä (ns. yleinen/vahva tekoäly), joka kykenisi suorittamaan minkä tahansa tehtävän (vrt. elokuvien androidit/kyborgit, jotka tällä hetkellä on Science fictionia)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>
                <a:cs typeface="Calibri"/>
              </a:rPr>
              <a:t>Tällä hetkellä on vain erilaisia pieniä tekoälyjärjestelmiä (ns. heikko tekoäly), jotka kykenevät suorittamaan tiettyjä tehtäviä. Esimerkiksi. Shakkibotti on älyttömän hyvä pelaamaan shakkia, mutta ei kykene muihin tehtäviin.</a:t>
            </a:r>
          </a:p>
          <a:p>
            <a:endParaRPr lang="LID4096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42F06-CFE3-4014-B6AD-5BDD42FE779C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8438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5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7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7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507E9D-36E9-3612-AE98-8E5D5969C4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DE261E5-EA7A-4F5B-41D2-909B5D4246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472" y="3429000"/>
            <a:ext cx="8632372" cy="288471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82000"/>
              </a:lnSpc>
              <a:defRPr sz="100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 noProof="0" dirty="0"/>
              <a:t>Työn nimi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F6D4A7C5-DFDA-7C8C-F480-6BDDA8CB8C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AFC53A-DF7D-A830-00B5-B3CB680A61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05588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A0FA6C5E-A929-C17A-6937-1E0AF4E9CF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285" y="253900"/>
            <a:ext cx="1553814" cy="102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5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E1EA9CE8-9478-28E9-BE9A-85E0C38F2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DA55D77-49FA-31C6-8678-74B8234D8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D67D00-5BC9-CB8E-221B-4511AB25C6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38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094DD28D-9A25-8533-0953-91DBF6A1C1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B7D26D9B-3055-E0EB-DC3E-1A68F7C28F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22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0EEB24CB-DF65-540A-FA2F-348C55F158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C09E8E28-74CE-A5CF-5C6A-B3ACA82283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90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Sivu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1DC1C6F8-B8BA-C569-DEFD-51BCF8F61A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E33DC664-B896-B169-BF3A-CFDB99D0F6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8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Sivujako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CAEBE5-2D82-99D5-8C0A-934BC21F824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C407B658-8084-B4E4-DF18-B4282996E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8439AAFE-3F21-8343-C942-ACE1E5D4F7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3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vuja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A66837A-7EEF-6ACC-BE2C-FFFFF4AADC5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1EF51F0D-48D4-D527-B831-A94108F8EF0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9600" y="1306800"/>
            <a:ext cx="5114388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E580CDD-B854-EFFB-BDAB-CEAC85D8B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8E8F126C-B54A-1C09-29B5-10EEB37F3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B127D81-28B4-3427-E6DB-D3B524DAD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97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vujak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CAEBE5-2D82-99D5-8C0A-934BC21F824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E75D657F-E0D9-4044-88F7-74B0807F3B5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962D71A-4050-5E94-046B-0703D5081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8C171190-9D29-62B3-DCDF-93AB8BF0E24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9600" y="1306800"/>
            <a:ext cx="5114388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677DDAC-147B-090F-0DAA-9BE28EFD0F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D909B78A-3B7B-F36E-275D-05CB8B6B5B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15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vikkeet ja työvaihee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BB0955E-32E4-5F1A-B4AC-979A8707CE13}"/>
              </a:ext>
            </a:extLst>
          </p:cNvPr>
          <p:cNvSpPr/>
          <p:nvPr userDrawn="1"/>
        </p:nvSpPr>
        <p:spPr>
          <a:xfrm>
            <a:off x="3578577" y="0"/>
            <a:ext cx="86134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0F084573-A639-8EE7-3B86-23ED56535C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31417" y="1306800"/>
            <a:ext cx="3115744" cy="4903200"/>
          </a:xfrm>
          <a:prstGeom prst="rect">
            <a:avLst/>
          </a:prstGeom>
        </p:spPr>
        <p:txBody>
          <a:bodyPr bIns="10800">
            <a:normAutofit/>
          </a:bodyPr>
          <a:lstStyle>
            <a:lvl1pPr>
              <a:defRPr sz="2200"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sz="2000"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sz="1800"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66DCAF1-22A6-320C-7767-33B565427BE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39998" y="1306800"/>
            <a:ext cx="1913467" cy="235438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CE449ED5-5BF6-97B2-6A54-052B921CDB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39998" y="3855614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929D3996-93E4-3E59-7470-782148E772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10401" y="1306800"/>
            <a:ext cx="1913466" cy="235438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2079A117-6C36-582F-16EC-182B8618A1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880803" y="1306800"/>
            <a:ext cx="1913466" cy="23544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4FA8B041-1CDB-5E5B-816C-D9FCB6EDC7A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955689" y="1306800"/>
            <a:ext cx="1913466" cy="23544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7B3CF14B-E1FD-EDB3-7F9F-25FC6FA1D1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6" name="Otsikko 25">
            <a:extLst>
              <a:ext uri="{FF2B5EF4-FFF2-40B4-BE49-F238E27FC236}">
                <a16:creationId xmlns:a16="http://schemas.microsoft.com/office/drawing/2014/main" id="{44C61CD9-35CE-5790-D62A-5CA069F13D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9998" y="252000"/>
            <a:ext cx="7673846" cy="972891"/>
          </a:xfrm>
        </p:spPr>
        <p:txBody>
          <a:bodyPr anchor="ctr" anchorCtr="0"/>
          <a:lstStyle>
            <a:lvl1pPr>
              <a:defRPr sz="4300" b="1" i="0" baseline="0">
                <a:latin typeface="Bw Gradual ExtraBold" pitchFamily="2" charset="77"/>
              </a:defRPr>
            </a:lvl1pPr>
          </a:lstStyle>
          <a:p>
            <a:r>
              <a:rPr lang="fi-FI" dirty="0"/>
              <a:t>Työvaiheet</a:t>
            </a:r>
          </a:p>
        </p:txBody>
      </p:sp>
      <p:sp>
        <p:nvSpPr>
          <p:cNvPr id="27" name="Title 7">
            <a:extLst>
              <a:ext uri="{FF2B5EF4-FFF2-40B4-BE49-F238E27FC236}">
                <a16:creationId xmlns:a16="http://schemas.microsoft.com/office/drawing/2014/main" id="{DA20E1E7-18F0-7D3B-0BB4-8F38A022E9D8}"/>
              </a:ext>
            </a:extLst>
          </p:cNvPr>
          <p:cNvSpPr txBox="1">
            <a:spLocks/>
          </p:cNvSpPr>
          <p:nvPr userDrawn="1"/>
        </p:nvSpPr>
        <p:spPr>
          <a:xfrm>
            <a:off x="231418" y="252000"/>
            <a:ext cx="3132193" cy="972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3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b="1" i="0" dirty="0">
                <a:latin typeface="Bw Gradual ExtraBold" pitchFamily="2" charset="77"/>
              </a:rPr>
              <a:t>Tarvikkeet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626F9532-AC87-15ED-C5BD-F5EB67C0D0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10401" y="3855600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F2178A9-EF0A-8FF5-5298-E6C6EC8C940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0803" y="3855600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249F685-F95B-E480-C68A-36D857957D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951205" y="3855600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D148A755-9AB4-66A0-9C71-C85025B1DE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39998" y="3408774"/>
            <a:ext cx="1998617" cy="252412"/>
          </a:xfrm>
        </p:spPr>
        <p:txBody>
          <a:bodyPr lIns="36000" tIns="468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F4594D3-3E50-8751-9421-4E6DCB1122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29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vujako logo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96E3F7-1447-B93F-5FA1-EDFE1BB40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1" y="0"/>
            <a:ext cx="5870460" cy="61082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46983C-CB03-DB93-2EE2-800E799C8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1" y="0"/>
            <a:ext cx="5870460" cy="6108204"/>
          </a:xfrm>
          <a:prstGeom prst="rect">
            <a:avLst/>
          </a:prstGeom>
        </p:spPr>
      </p:pic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851B5ED7-7F65-B01A-B792-51162A79E6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lIns="900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6B3D98A-5EC0-C01B-EFAF-26949D0E8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19237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vujako logo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D2EC582-48B4-F820-74DB-C4059D8CEE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22" y="1001256"/>
            <a:ext cx="5669291" cy="5856744"/>
          </a:xfrm>
          <a:prstGeom prst="rect">
            <a:avLst/>
          </a:prstGeom>
        </p:spPr>
      </p:pic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6E1A7956-B47F-B899-8388-CB493C2728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20E1885-9721-65B9-A00E-58C7F012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5110101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640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785E3-0790-8234-1B8A-F610A8EB0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914" y="2407591"/>
            <a:ext cx="10080172" cy="204281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82000"/>
              </a:lnSpc>
              <a:defRPr sz="7200" b="1" i="0">
                <a:solidFill>
                  <a:schemeClr val="accent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FAD134-7843-0F2A-2A8B-9ACD371BD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914" y="4806676"/>
            <a:ext cx="10080172" cy="5217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 baseline="0">
                <a:solidFill>
                  <a:schemeClr val="tx1"/>
                </a:solidFill>
                <a:latin typeface="Bw Gradual Extra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2018DB-8586-065C-21EA-FF064AC8D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BEBDA47-64AE-4B7E-B135-FFEBB58D3C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02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vujako logoll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CAEBE5-2D82-99D5-8C0A-934BC21F824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2B946A-FAEB-32B4-C74A-D41B6666B9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56" y="-16686"/>
            <a:ext cx="5870460" cy="6108204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28F3416-D63F-D350-F40D-79536C79579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8901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11E522B4-1EC5-D674-B721-14244544D4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5" name="Otsikko 14">
            <a:extLst>
              <a:ext uri="{FF2B5EF4-FFF2-40B4-BE49-F238E27FC236}">
                <a16:creationId xmlns:a16="http://schemas.microsoft.com/office/drawing/2014/main" id="{4E66DA79-1CEA-ACC8-18A7-FA8B90D6B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901" y="268686"/>
            <a:ext cx="5115086" cy="758954"/>
          </a:xfr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D239C9D-B79C-C22F-40BA-7E10E25E0F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661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ja otsikko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94E43-506D-4FD7-6E0E-FDDF519B0F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9B2C50-232E-13E2-E586-88B189B70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000" y="1477371"/>
            <a:ext cx="5040000" cy="390325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82000"/>
              </a:lnSpc>
              <a:defRPr sz="72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FDCDC863-8AAB-18D3-EBE5-0DD75645C5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868397" y="5573692"/>
            <a:ext cx="1790460" cy="778156"/>
          </a:xfrm>
          <a:prstGeom prst="rect">
            <a:avLst/>
          </a:prstGeom>
          <a:noFill/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664F0A48-E0F6-1C23-0454-A4A2D1BA1D4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429E4E7C-87D4-4409-0E86-F9A22A263D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943" y="253900"/>
            <a:ext cx="778156" cy="5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86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uvan sar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4893FC8-CDF0-CF64-1541-7D77D14C12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445F04D-C5FC-C270-5E00-3744809D66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33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317C8F72-CC38-BD9B-149A-A3288D93BC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0569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DB79DCE-F0BB-291E-ADA4-A3E204F29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0C864A3-86A2-D079-CBA3-F115C92564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AA37501-BA34-18CB-0873-A5895FE8A86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9833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896A9ACC-4D58-BE2C-6FF3-051AF2F2E05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40569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791AF350-B6AB-5BC0-3BD0-6C98668C98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6F7F9F27-21F1-D004-8BF8-89927979FE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02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kuvan sarja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47B8E1D-AB76-459F-0E7A-A55FEDC39B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C45C3024-8F97-3E0D-D67F-B25064EC29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1D3FD51E-7910-426D-50CE-6A640B44F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33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D17BE09-4C4A-818E-ABBA-8BADF60F9F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0569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6104DAB8-A163-F24E-04DE-5E020C676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DB523D1-9E58-529A-4093-75CB4E04DA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D3828E0-EFA3-F26C-456C-7A125F6941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9833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16DADED-1887-1170-9251-824C494738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40569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7D85C1EE-81BC-5420-7FD6-25579A6924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55970"/>
            <a:ext cx="1998617" cy="252412"/>
          </a:xfrm>
        </p:spPr>
        <p:txBody>
          <a:bodyPr lIns="36000" tIns="468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8A6D839-6AED-459A-9233-A0689110F8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626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n sar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4893FC8-CDF0-CF64-1541-7D77D14C12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39291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445F04D-C5FC-C270-5E00-3744809D66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1677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73DC12C-A25B-7549-4CC3-1FBBED5ECA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39291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56E8361-893A-A599-3A8C-56E74E3C9C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56905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7A2973ED-306D-EDD9-90AA-70B372C61E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21677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5A22F96A-B060-D37B-F643-5BEC64E21A1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24683EA2-337E-2F08-A512-A58472D039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56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kuvan sarja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C5BD95-D960-7063-969E-4754FC13AB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39291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34C4701-908C-9698-2C81-3ED4C80107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A3D71F7-4FA3-B8CF-BE23-B539F14EEF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1677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92460D37-021C-F76D-2871-8A2B819D89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39291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BB29691-FED1-04C8-8AA4-A2DB666B3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56905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7BA9E36-DC13-9F25-0F12-66E56847AE1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21677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65A95559-DCC7-80D4-8CA2-FD7A4459E4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3A4F6972-FB5F-D7C0-C44A-80CC13FB01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55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uvan sarja 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4893FC8-CDF0-CF64-1541-7D77D14C12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DB79DCE-F0BB-291E-ADA4-A3E204F29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5398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0C864A3-86A2-D079-CBA3-F115C92564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5398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8CBD523-78F6-56D0-F64F-89E9637B2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799"/>
            <a:ext cx="5220000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CA8AC54D-1E40-0E01-FB55-D263757453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A3B87E47-9EEF-9094-F5D7-8D604ACD69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53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kuvan sarja tekstillä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47B8E1D-AB76-459F-0E7A-A55FEDC39B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C45C3024-8F97-3E0D-D67F-B25064EC29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6104DAB8-A163-F24E-04DE-5E020C676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3063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DB523D1-9E58-529A-4093-75CB4E04DA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3063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54B338-B654-0C07-2366-B4ED13C2B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799"/>
            <a:ext cx="5220000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7E199CA4-5E7B-3829-E16C-F1A1BEB260E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96329109-19FF-C9BE-720E-CF29EE48A7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611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uvan sarja 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56E8361-893A-A599-3A8C-56E74E3C9C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56905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82BD765-9D3F-E071-AF00-1C1F8A65C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9291" y="1306801"/>
            <a:ext cx="6614698" cy="4903198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Tekstin paikkamerkki 2">
            <a:extLst>
              <a:ext uri="{FF2B5EF4-FFF2-40B4-BE49-F238E27FC236}">
                <a16:creationId xmlns:a16="http://schemas.microsoft.com/office/drawing/2014/main" id="{DB9C0A06-343A-F856-8550-B45074FA6D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BA29D630-8087-DFB4-47A0-1FD3312C69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639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kuvan sarja tekstillä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34C4701-908C-9698-2C81-3ED4C80107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BB29691-FED1-04C8-8AA4-A2DB666B3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56905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CA35F89-4F66-7EC8-2528-16DD9E0D1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9291" y="1306801"/>
            <a:ext cx="6614698" cy="4903198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5C553917-A217-0B9A-39C8-A4902C92FC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DDFDDAA-E767-0197-27DA-BBD81ED1F2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2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8973-22EB-3E9A-AD74-6BC125450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914" y="2407591"/>
            <a:ext cx="10080172" cy="2042818"/>
          </a:xfrm>
          <a:prstGeom prst="rect">
            <a:avLst/>
          </a:prstGeom>
        </p:spPr>
        <p:txBody>
          <a:bodyPr lIns="90000" anchor="ctr" anchorCtr="0">
            <a:normAutofit/>
          </a:bodyPr>
          <a:lstStyle>
            <a:lvl1pPr algn="l">
              <a:lnSpc>
                <a:spcPct val="82000"/>
              </a:lnSpc>
              <a:defRPr sz="72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E754A1-9A06-5561-EC49-8E944DB6A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914" y="4806676"/>
            <a:ext cx="10080172" cy="5217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AB50A9C6-29F2-B422-9ED7-3B57EB0082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FDE3870-47D4-095D-78AF-EB5EBB2328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665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oi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B9078F1-2D4B-2322-8D8E-519CFE822B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935D010D-DD44-C2F9-8355-46CF7D53175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44311B9-3062-53EE-C8EB-204B5D4F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7128B509-C12C-5B50-4DA9-92FBF1C2FD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6605587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C5A4AB19-5993-C57C-ADF4-B5BA78C5CD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06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 on righ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18FA07EA-0A21-18F0-0389-BF96E4DCDA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C0055AFA-53EF-9EAB-594E-510B567599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7DC138B-748D-9EC0-5336-FB5E95F59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3975C822-CF43-8A8C-1743-48B6D00CD6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6605587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C7A32A-F6AF-E460-97B0-9C52CD10C1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0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vasemm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B9078F1-2D4B-2322-8D8E-519CFE822B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044292F-F927-69F6-051F-0A4248E8718D}"/>
              </a:ext>
            </a:extLst>
          </p:cNvPr>
          <p:cNvSpPr txBox="1">
            <a:spLocks/>
          </p:cNvSpPr>
          <p:nvPr userDrawn="1"/>
        </p:nvSpPr>
        <p:spPr>
          <a:xfrm>
            <a:off x="6338901" y="252000"/>
            <a:ext cx="5115086" cy="758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b="1" i="0" dirty="0">
              <a:noFill/>
              <a:latin typeface="Bw Gradual ExtraBold" pitchFamily="2" charset="77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121915E-5B8B-68EB-8678-904435B6418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8901" y="1306800"/>
            <a:ext cx="5115086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B3541A07-E614-003A-17D9-BFA328CF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600" y="252000"/>
            <a:ext cx="5114387" cy="75895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2E22CD3B-BA07-4099-A653-5482A224E8D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FB61C58-3110-435D-C5E8-C1A774FE17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58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on lef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B9078F1-2D4B-2322-8D8E-519CFE822B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121915E-5B8B-68EB-8678-904435B6418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8901" y="1306800"/>
            <a:ext cx="5115086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0A4BE0A8-6DA6-49F4-4223-6626D3801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599" y="252000"/>
            <a:ext cx="5114385" cy="75895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1ABD7FD9-D532-AAC2-5EB3-2511B548929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D66C954-34EE-3A95-9349-85C0996C2A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697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EF3F4868-9678-647C-CD76-022F2E15A576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738011" y="1306800"/>
            <a:ext cx="3642920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latin typeface="Bw Gradual Light" pitchFamily="2" charset="77"/>
              </a:defRPr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B9F254-8E01-9339-D72A-D48DDEA774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7534" y="1306800"/>
            <a:ext cx="6786454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1CC5C6C0-3254-503C-2CF7-DB532FA642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3F1450A-3499-C178-6FAC-F35AC182D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E77CA98-3636-CBEC-6249-9EBD6C8BC8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209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507E9D-36E9-3612-AE98-8E5D5969C4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07714E5-31E2-979D-FFB5-6E16A74A02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8A4D07CE-C716-019F-1AC8-52F305DE8CF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AE0F3DC-FB55-9994-C16A-68D4C0EE4D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598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F1696-6CE2-75C2-2FFD-946EAB269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9200" y="1306800"/>
            <a:ext cx="6784786" cy="4903200"/>
          </a:xfrm>
          <a:prstGeom prst="rect">
            <a:avLst/>
          </a:prstGeom>
        </p:spPr>
        <p:txBody>
          <a:bodyPr rIns="90000" bIns="10800"/>
          <a:lstStyle>
            <a:lvl1pPr>
              <a:defRPr sz="3200" b="0" i="0" baseline="0">
                <a:latin typeface="Bw Gradual Light" pitchFamily="2" charset="77"/>
              </a:defRPr>
            </a:lvl1pPr>
            <a:lvl2pPr>
              <a:defRPr sz="2800" b="0" i="0" baseline="0">
                <a:latin typeface="Bw Gradual Light" pitchFamily="2" charset="77"/>
              </a:defRPr>
            </a:lvl2pPr>
            <a:lvl3pPr>
              <a:defRPr sz="2400" b="0" i="0" baseline="0">
                <a:latin typeface="Bw Gradual Light" pitchFamily="2" charset="77"/>
              </a:defRPr>
            </a:lvl3pPr>
            <a:lvl4pPr>
              <a:defRPr sz="2000" b="0" i="0" baseline="0">
                <a:latin typeface="Bw Gradual Light" pitchFamily="2" charset="77"/>
              </a:defRPr>
            </a:lvl4pPr>
            <a:lvl5pPr>
              <a:defRPr sz="2000" b="0" i="0" baseline="0">
                <a:latin typeface="Bw Gradual Light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48BEB-1433-2801-90E6-7764B30B5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014" y="1306800"/>
            <a:ext cx="3643199" cy="4903200"/>
          </a:xfrm>
          <a:prstGeom prst="rect">
            <a:avLst/>
          </a:prstGeom>
        </p:spPr>
        <p:txBody>
          <a:bodyPr rIns="90000" bIns="10800"/>
          <a:lstStyle>
            <a:lvl1pPr marL="0" indent="0">
              <a:buNone/>
              <a:defRPr sz="1600" b="0" i="0">
                <a:latin typeface="Bw Gradual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B969CC69-F39F-F800-971F-D8A49894B5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C12A495-8D56-E1F2-A9B3-44EC97C36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715974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75E9DB1-E524-1869-39FA-9939E11179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904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zoo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CD3D82-CA13-9568-348F-63813A8BF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402" y="-1726545"/>
            <a:ext cx="14803140" cy="10345612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34E4CC5-562D-5F0D-8DDE-769389A69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14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pinkki">
    <p:bg>
      <p:bgPr>
        <a:solidFill>
          <a:srgbClr val="ED15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F3DDE2-4DAF-A159-F2E4-EF4B9465E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C1A5B0-87DE-429C-DB14-2995E0578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6AC1ECB-B3A5-7D78-096D-C454F8C82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06377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vihreä">
    <p:bg>
      <p:bgPr>
        <a:solidFill>
          <a:srgbClr val="23E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76ECB6-91E5-4FB7-CF89-B9AC3A1A8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E04B061-A0EC-D09D-7FA5-AF9125E11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D20F76-0FF0-865F-AF1D-87C85BBFF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12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7FB42FE-FA7D-7EB6-EA48-43F947AA7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013" y="1306800"/>
            <a:ext cx="10715974" cy="49029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 i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6E95B189-4F53-8644-82CA-4ADB77157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3692"/>
            <a:ext cx="1790460" cy="778156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28F9555-505D-2E3F-0197-D14C2FA27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715974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C779EE9F-76C9-50C9-E70F-DA8BB92DB3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96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vihreänruskea">
    <p:bg>
      <p:bgPr>
        <a:solidFill>
          <a:srgbClr val="8475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881875-4430-8A8D-1BDE-8514264AE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93961BF-A1A3-0AE4-DD42-7367804FE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746DB6-3D21-617B-1B47-C08EAEEDA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89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puuteri">
    <p:bg>
      <p:bgPr>
        <a:solidFill>
          <a:srgbClr val="FBB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A69D5-3E11-584E-3E13-286661147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05C7A44-20CD-6ED5-BA22-628193AF8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C0E624-8D1E-242C-793F-62F8A866A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650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violetti">
    <p:bg>
      <p:bgPr>
        <a:solidFill>
          <a:srgbClr val="5E0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3F86CB-B74E-4D55-F965-4873E89C6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D15F84-3D8D-180D-AAB2-C2A3F76B9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8DC5175-89B7-5E01-5039-483A1EA37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521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507E9D-36E9-3612-AE98-8E5D5969C4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DE261E5-EA7A-4F5B-41D2-909B5D4246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472" y="3429000"/>
            <a:ext cx="8632372" cy="288471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82000"/>
              </a:lnSpc>
              <a:defRPr sz="100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 noProof="0" dirty="0"/>
              <a:t>Työn nimi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F6D4A7C5-DFDA-7C8C-F480-6BDDA8CB8C36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AFC53A-DF7D-A830-00B5-B3CB680A61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05588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A0FA6C5E-A929-C17A-6937-1E0AF4E9CF2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285" y="253900"/>
            <a:ext cx="1553814" cy="1026260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A68F25A8-801D-E72B-948B-A3C50E0BC6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26D2E407-F206-6C77-0C7A-3AA7A29C8F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285" y="253900"/>
            <a:ext cx="1553814" cy="102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20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785E3-0790-8234-1B8A-F610A8EB0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914" y="2407591"/>
            <a:ext cx="10080172" cy="204281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82000"/>
              </a:lnSpc>
              <a:defRPr sz="7200" b="1" i="0">
                <a:solidFill>
                  <a:schemeClr val="accent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FAD134-7843-0F2A-2A8B-9ACD371BD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914" y="4806676"/>
            <a:ext cx="10080172" cy="5217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 baseline="0">
                <a:solidFill>
                  <a:schemeClr val="tx1"/>
                </a:solidFill>
                <a:latin typeface="Bw Gradual Extra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2018DB-8586-065C-21EA-FF064AC8D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BEBDA47-64AE-4B7E-B135-FFEBB58D3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B52511-C6A0-49EE-3ED0-AFEE98A5C9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83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8973-22EB-3E9A-AD74-6BC125450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914" y="2407591"/>
            <a:ext cx="10080172" cy="2042818"/>
          </a:xfrm>
          <a:prstGeom prst="rect">
            <a:avLst/>
          </a:prstGeom>
        </p:spPr>
        <p:txBody>
          <a:bodyPr lIns="90000" anchor="ctr" anchorCtr="0">
            <a:normAutofit/>
          </a:bodyPr>
          <a:lstStyle>
            <a:lvl1pPr algn="l">
              <a:lnSpc>
                <a:spcPct val="82000"/>
              </a:lnSpc>
              <a:defRPr sz="72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E754A1-9A06-5561-EC49-8E944DB6A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914" y="4806676"/>
            <a:ext cx="10080172" cy="5217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AB50A9C6-29F2-B422-9ED7-3B57EB00822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FDE3870-47D4-095D-78AF-EB5EBB23284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0196CAB5-0F6C-C57F-0666-40DB0FF081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01ABD36-B701-3525-B325-8F1018E336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538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7FB42FE-FA7D-7EB6-EA48-43F947AA7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013" y="1306800"/>
            <a:ext cx="10715974" cy="49029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 i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6E95B189-4F53-8644-82CA-4ADB77157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3692"/>
            <a:ext cx="1790460" cy="778156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28F9555-505D-2E3F-0197-D14C2FA27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715974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C779EE9F-76C9-50C9-E70F-DA8BB92DB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C342ABEC-AC00-047E-645E-C0F3714F6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3692"/>
            <a:ext cx="1790460" cy="7781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0EC5C9-C819-0B48-7DBA-526C96141B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12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85FC7C84-950B-25E5-A75A-69EC76542EB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1F5FC-E1C3-ECBE-56A7-82C7C66CF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013" y="1306800"/>
            <a:ext cx="10715974" cy="49032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AFFE7BA-571F-8925-E253-366A8CBDF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7A53AEF3-E838-5D3A-2A3C-9FEE3E636678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8F1856A1-DC2E-023C-39C4-5FE6345E3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D5ED4B-A634-2FB5-33FE-1DFF39DB8F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222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 ala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E11E1-AFBB-EF3C-3FCB-2D25859C6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947600"/>
            <a:ext cx="5220000" cy="42624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123BF887-D687-6D68-1E24-07F82D92D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F5501CA-7FED-F7F9-7A7C-CCC17BD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62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9127F2A6-8501-EBF2-1BCB-D8B5B2073CC3}"/>
              </a:ext>
            </a:extLst>
          </p:cNvPr>
          <p:cNvSpPr txBox="1">
            <a:spLocks/>
          </p:cNvSpPr>
          <p:nvPr/>
        </p:nvSpPr>
        <p:spPr>
          <a:xfrm>
            <a:off x="738011" y="1075870"/>
            <a:ext cx="10715976" cy="572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w Gradual DEMO Medium" panose="000006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="1" i="0" dirty="0">
              <a:latin typeface="Bw Gradual ExtraBold" pitchFamily="2" charset="77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265B64A-814F-5B03-A1A3-783947010161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38012" y="1947600"/>
            <a:ext cx="5220000" cy="42624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90A81374-B13C-1AB6-AD2D-1FB3FC9613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187" y="1020520"/>
            <a:ext cx="10715625" cy="68361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400" b="0" i="0" baseline="0">
                <a:latin typeface="Bw Gradual Medium" pitchFamily="2" charset="77"/>
              </a:defRPr>
            </a:lvl1pPr>
            <a:lvl2pPr>
              <a:defRPr sz="2400" baseline="0">
                <a:latin typeface="+mj-lt"/>
              </a:defRPr>
            </a:lvl2pPr>
            <a:lvl3pPr>
              <a:defRPr sz="2400" baseline="0">
                <a:latin typeface="+mj-lt"/>
              </a:defRPr>
            </a:lvl3pPr>
            <a:lvl4pPr>
              <a:defRPr sz="2400" baseline="0">
                <a:latin typeface="+mj-lt"/>
              </a:defRPr>
            </a:lvl4pPr>
            <a:lvl5pPr>
              <a:defRPr sz="2400" baseline="0"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AFFE725-6EDA-6B58-6277-A1D23A769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C65F46BE-7CB0-59D5-BDAC-63D26EB395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" name="Sisällön paikkamerkki 6">
            <a:extLst>
              <a:ext uri="{FF2B5EF4-FFF2-40B4-BE49-F238E27FC236}">
                <a16:creationId xmlns:a16="http://schemas.microsoft.com/office/drawing/2014/main" id="{8B267388-E391-91DF-C869-A23FD6FF5BCF}"/>
              </a:ext>
            </a:extLst>
          </p:cNvPr>
          <p:cNvSpPr txBox="1">
            <a:spLocks/>
          </p:cNvSpPr>
          <p:nvPr userDrawn="1"/>
        </p:nvSpPr>
        <p:spPr>
          <a:xfrm>
            <a:off x="738011" y="1075870"/>
            <a:ext cx="10715976" cy="572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w Gradual DEMO Medium" panose="000006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="1" i="0" dirty="0">
              <a:latin typeface="Bw Gradual ExtraBold" pitchFamily="2" charset="77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9D182EA2-0166-1A93-954E-060DCCB6AD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13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44BA3-1B55-FC4E-4ED7-66519383C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3" y="1306800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E11E1-AFBB-EF3C-3FCB-2D25859C6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800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123BF887-D687-6D68-1E24-07F82D92D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F5501CA-7FED-F7F9-7A7C-CCC17BD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D0FD76A-C084-6CCE-252C-7D9D58425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9DE131A3-E06B-F50B-5BB3-30E1A0E047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12CA165-EF20-F7A2-7162-E0E07BE17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4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85FC7C84-950B-25E5-A75A-69EC76542E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1F5FC-E1C3-ECBE-56A7-82C7C66CF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013" y="1306800"/>
            <a:ext cx="10715974" cy="49032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AFFE7BA-571F-8925-E253-366A8CBDF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7A53AEF3-E838-5D3A-2A3C-9FEE3E6366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254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AE7B8F04-9313-4E4D-9D8D-5AEF4771E99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0CA7499-819D-47C0-2933-F87E283DA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3" y="1306800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D2C7BDF-ECE8-2BB8-4B8B-7D686F1CC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799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F0EF80-2D8D-343E-53A8-4EDF41771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534AD1B-F9D6-3BB6-77B9-F08BC75DCB65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CBC0075A-89C9-C3CC-07AB-4AE7536A7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E8CC9A-C42C-FFF0-69BA-79EFC82FD5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34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F967B7B1-A576-5F44-46CC-5306191BA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2066B86-21A0-496D-0808-E4DF27B5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9BAD8-4EC4-29CE-AE4F-71C4FC115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2BE0E4DD-2C6B-D9DC-ED44-252DE0059D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0E2BBC5-102E-30A2-14B6-3C81C85C8A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338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E1EA9CE8-9478-28E9-BE9A-85E0C38F2C9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DA55D77-49FA-31C6-8678-74B8234D8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D67D00-5BC9-CB8E-221B-4511AB25C67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E7B2DB05-C30D-AAA1-249A-B3DE916139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2F5C518-6768-BD73-7BD2-E5ACC66432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109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094DD28D-9A25-8533-0953-91DBF6A1C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B7D26D9B-3055-E0EB-DC3E-1A68F7C28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E91C4888-44E7-3A89-0FC9-CC44D0FB89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A6A6C9-46CB-BBCB-662E-3C3365422A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4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0EEB24CB-DF65-540A-FA2F-348C55F1583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C09E8E28-74CE-A5CF-5C6A-B3ACA82283F8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B2C9A7B1-8ED5-8BE8-E226-3AA42083AC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9AC353C-7863-4EF3-F9C2-FBE03C119C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543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Sivu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1DC1C6F8-B8BA-C569-DEFD-51BCF8F61A2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E33DC664-B896-B169-BF3A-CFDB99D0F67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E2BB9BCD-B7AB-E1B9-EDC0-09E61811302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6B49F3BB-27EA-1093-4AC0-EAAE2CF90E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69DE7B6D-31A3-E826-69F8-898B31F3FB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427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Sivujako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CAEBE5-2D82-99D5-8C0A-934BC21F824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C407B658-8084-B4E4-DF18-B4282996E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8439AAFE-3F21-8343-C942-ACE1E5D4F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364BDA7A-1709-C3FB-9D67-360A6AF59F0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B9929234-60A4-200C-29EE-258DDB83D4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95158B35-DDDF-96F4-9DE0-9DA35EEE66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854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vuja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A66837A-7EEF-6ACC-BE2C-FFFFF4AADC5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1EF51F0D-48D4-D527-B831-A94108F8EF0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9600" y="1306800"/>
            <a:ext cx="5114388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E580CDD-B854-EFFB-BDAB-CEAC85D8B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8E8F126C-B54A-1C09-29B5-10EEB37F30B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B127D81-28B4-3427-E6DB-D3B524DADAC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7B87D5DC-5D8D-2E21-4557-D8C86443D4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82D0A1-7346-B6A0-351C-0490CED754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781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vujak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CAEBE5-2D82-99D5-8C0A-934BC21F824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E75D657F-E0D9-4044-88F7-74B0807F3B5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962D71A-4050-5E94-046B-0703D5081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8C171190-9D29-62B3-DCDF-93AB8BF0E24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9600" y="1306800"/>
            <a:ext cx="5114388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677DDAC-147B-090F-0DAA-9BE28EFD0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D909B78A-3B7B-F36E-275D-05CB8B6B5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B528D293-F668-291F-66A4-3768183D9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12135E5E-9BAF-D755-5ED5-B4916E1E8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180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vikkeet ja työvaihee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BB0955E-32E4-5F1A-B4AC-979A8707CE13}"/>
              </a:ext>
            </a:extLst>
          </p:cNvPr>
          <p:cNvSpPr/>
          <p:nvPr/>
        </p:nvSpPr>
        <p:spPr>
          <a:xfrm>
            <a:off x="3578577" y="0"/>
            <a:ext cx="86134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0F084573-A639-8EE7-3B86-23ED56535C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31417" y="1306800"/>
            <a:ext cx="3115744" cy="4903200"/>
          </a:xfrm>
          <a:prstGeom prst="rect">
            <a:avLst/>
          </a:prstGeom>
        </p:spPr>
        <p:txBody>
          <a:bodyPr bIns="10800">
            <a:normAutofit/>
          </a:bodyPr>
          <a:lstStyle>
            <a:lvl1pPr>
              <a:defRPr sz="2200"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sz="2000"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sz="1800"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66DCAF1-22A6-320C-7767-33B565427BE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39998" y="1306800"/>
            <a:ext cx="1913467" cy="235438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CE449ED5-5BF6-97B2-6A54-052B921CDB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39998" y="3855614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929D3996-93E4-3E59-7470-782148E772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10401" y="1306800"/>
            <a:ext cx="1913466" cy="235438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2079A117-6C36-582F-16EC-182B8618A1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880803" y="1306800"/>
            <a:ext cx="1913466" cy="23544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4FA8B041-1CDB-5E5B-816C-D9FCB6EDC7A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955689" y="1306800"/>
            <a:ext cx="1913466" cy="23544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7B3CF14B-E1FD-EDB3-7F9F-25FC6FA1D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6" name="Otsikko 25">
            <a:extLst>
              <a:ext uri="{FF2B5EF4-FFF2-40B4-BE49-F238E27FC236}">
                <a16:creationId xmlns:a16="http://schemas.microsoft.com/office/drawing/2014/main" id="{44C61CD9-35CE-5790-D62A-5CA069F13D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9998" y="252000"/>
            <a:ext cx="7673846" cy="972891"/>
          </a:xfrm>
        </p:spPr>
        <p:txBody>
          <a:bodyPr anchor="ctr" anchorCtr="0"/>
          <a:lstStyle>
            <a:lvl1pPr>
              <a:defRPr sz="4300" b="1" i="0" baseline="0">
                <a:latin typeface="Bw Gradual ExtraBold" pitchFamily="2" charset="77"/>
              </a:defRPr>
            </a:lvl1pPr>
          </a:lstStyle>
          <a:p>
            <a:r>
              <a:rPr lang="fi-FI" dirty="0"/>
              <a:t>Työvaiheet</a:t>
            </a:r>
          </a:p>
        </p:txBody>
      </p:sp>
      <p:sp>
        <p:nvSpPr>
          <p:cNvPr id="27" name="Title 7">
            <a:extLst>
              <a:ext uri="{FF2B5EF4-FFF2-40B4-BE49-F238E27FC236}">
                <a16:creationId xmlns:a16="http://schemas.microsoft.com/office/drawing/2014/main" id="{DA20E1E7-18F0-7D3B-0BB4-8F38A022E9D8}"/>
              </a:ext>
            </a:extLst>
          </p:cNvPr>
          <p:cNvSpPr txBox="1">
            <a:spLocks/>
          </p:cNvSpPr>
          <p:nvPr/>
        </p:nvSpPr>
        <p:spPr>
          <a:xfrm>
            <a:off x="231418" y="252000"/>
            <a:ext cx="3132193" cy="972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3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b="1" i="0" dirty="0">
                <a:latin typeface="Bw Gradual ExtraBold" pitchFamily="2" charset="77"/>
              </a:rPr>
              <a:t>Tarvikkeet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626F9532-AC87-15ED-C5BD-F5EB67C0D0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10401" y="3855600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F2178A9-EF0A-8FF5-5298-E6C6EC8C940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0803" y="3855600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249F685-F95B-E480-C68A-36D857957D2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951205" y="3855600"/>
            <a:ext cx="1915200" cy="2354386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D148A755-9AB4-66A0-9C71-C85025B1DE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39998" y="3408774"/>
            <a:ext cx="1998617" cy="252412"/>
          </a:xfrm>
        </p:spPr>
        <p:txBody>
          <a:bodyPr lIns="36000" tIns="468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4F4594D3-3E50-8751-9421-4E6DCB112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BB6A1607-0A0D-B7BE-3395-B869B818D974}"/>
              </a:ext>
            </a:extLst>
          </p:cNvPr>
          <p:cNvSpPr/>
          <p:nvPr userDrawn="1"/>
        </p:nvSpPr>
        <p:spPr>
          <a:xfrm>
            <a:off x="3578577" y="0"/>
            <a:ext cx="86134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17D54D65-50F2-8BE1-3BD1-0AF799A753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3" name="Title 7">
            <a:extLst>
              <a:ext uri="{FF2B5EF4-FFF2-40B4-BE49-F238E27FC236}">
                <a16:creationId xmlns:a16="http://schemas.microsoft.com/office/drawing/2014/main" id="{6852CC7B-A026-E8F7-30A7-A79F4C929971}"/>
              </a:ext>
            </a:extLst>
          </p:cNvPr>
          <p:cNvSpPr txBox="1">
            <a:spLocks/>
          </p:cNvSpPr>
          <p:nvPr userDrawn="1"/>
        </p:nvSpPr>
        <p:spPr>
          <a:xfrm>
            <a:off x="231418" y="252000"/>
            <a:ext cx="3132193" cy="972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3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b="1" i="0" dirty="0">
                <a:latin typeface="Bw Gradual ExtraBold" pitchFamily="2" charset="77"/>
              </a:rPr>
              <a:t>Tarvikkeet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EDEE7FB3-89A5-3D9A-E003-78BA902926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97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ala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E11E1-AFBB-EF3C-3FCB-2D25859C6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947600"/>
            <a:ext cx="5220000" cy="42624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123BF887-D687-6D68-1E24-07F82D92D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F5501CA-7FED-F7F9-7A7C-CCC17BD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62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9127F2A6-8501-EBF2-1BCB-D8B5B2073CC3}"/>
              </a:ext>
            </a:extLst>
          </p:cNvPr>
          <p:cNvSpPr txBox="1">
            <a:spLocks/>
          </p:cNvSpPr>
          <p:nvPr userDrawn="1"/>
        </p:nvSpPr>
        <p:spPr>
          <a:xfrm>
            <a:off x="738011" y="1075870"/>
            <a:ext cx="10715976" cy="572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w Gradual DEMO Medium" panose="000006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="1" i="0" dirty="0">
              <a:latin typeface="Bw Gradual ExtraBold" pitchFamily="2" charset="77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265B64A-814F-5B03-A1A3-783947010161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38012" y="1947600"/>
            <a:ext cx="5220000" cy="42624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90A81374-B13C-1AB6-AD2D-1FB3FC9613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187" y="1020520"/>
            <a:ext cx="10715625" cy="68361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400" b="0" i="0" baseline="0">
                <a:latin typeface="Bw Gradual Medium" pitchFamily="2" charset="77"/>
              </a:defRPr>
            </a:lvl1pPr>
            <a:lvl2pPr>
              <a:defRPr sz="2400" baseline="0">
                <a:latin typeface="+mj-lt"/>
              </a:defRPr>
            </a:lvl2pPr>
            <a:lvl3pPr>
              <a:defRPr sz="2400" baseline="0">
                <a:latin typeface="+mj-lt"/>
              </a:defRPr>
            </a:lvl3pPr>
            <a:lvl4pPr>
              <a:defRPr sz="2400" baseline="0">
                <a:latin typeface="+mj-lt"/>
              </a:defRPr>
            </a:lvl4pPr>
            <a:lvl5pPr>
              <a:defRPr sz="2400" baseline="0"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AFFE725-6EDA-6B58-6277-A1D23A7690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053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vujako logo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2039F9F-CF4B-A1F8-B3B3-05B9C62F34B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96E3F7-1447-B93F-5FA1-EDFE1BB40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1" y="0"/>
            <a:ext cx="5870460" cy="61082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46983C-CB03-DB93-2EE2-800E799C8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1" y="0"/>
            <a:ext cx="5870460" cy="6108204"/>
          </a:xfrm>
          <a:prstGeom prst="rect">
            <a:avLst/>
          </a:prstGeom>
        </p:spPr>
      </p:pic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851B5ED7-7F65-B01A-B792-51162A79E6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lIns="900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6B3D98A-5EC0-C01B-EFAF-26949D0E8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31688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vujako logo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C49227-2D68-09D9-DDAB-9D83FDA98A7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D2EC582-48B4-F820-74DB-C4059D8CE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22" y="1001256"/>
            <a:ext cx="5669291" cy="5856744"/>
          </a:xfrm>
          <a:prstGeom prst="rect">
            <a:avLst/>
          </a:prstGeom>
        </p:spPr>
      </p:pic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6E1A7956-B47F-B899-8388-CB493C2728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20E1885-9721-65B9-A00E-58C7F012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5110101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056507E8-D2AB-C472-9139-BD60D4A82F2E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4" name="Picture 2" descr="Icon&#10;&#10;Description automatically generated">
            <a:extLst>
              <a:ext uri="{FF2B5EF4-FFF2-40B4-BE49-F238E27FC236}">
                <a16:creationId xmlns:a16="http://schemas.microsoft.com/office/drawing/2014/main" id="{628A68B8-491E-E20B-5C3E-AAF0D7038E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22" y="1001256"/>
            <a:ext cx="5669291" cy="58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103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vujako logoll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CAEBE5-2D82-99D5-8C0A-934BC21F824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2B946A-FAEB-32B4-C74A-D41B6666B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56" y="-16686"/>
            <a:ext cx="5870460" cy="6108204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28F3416-D63F-D350-F40D-79536C79579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8901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11E522B4-1EC5-D674-B721-14244544D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5" name="Otsikko 14">
            <a:extLst>
              <a:ext uri="{FF2B5EF4-FFF2-40B4-BE49-F238E27FC236}">
                <a16:creationId xmlns:a16="http://schemas.microsoft.com/office/drawing/2014/main" id="{4E66DA79-1CEA-ACC8-18A7-FA8B90D6B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901" y="268686"/>
            <a:ext cx="5115086" cy="758954"/>
          </a:xfr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D239C9D-B79C-C22F-40BA-7E10E25E0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47F0CA0-CB5C-E3CE-6961-74093EE847C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i="0" dirty="0">
              <a:latin typeface="Bw Gradual ExtraBold" pitchFamily="2" charset="77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BD1983E4-4FC8-2131-634C-290551FD5F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56" y="-16686"/>
            <a:ext cx="5870460" cy="6108204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A88F0B0D-9976-89DE-D568-F044E358FC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4AD7E202-F7D1-C196-38F2-D282B8EA20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781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uva ja otsikko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94E43-506D-4FD7-6E0E-FDDF519B0F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9B2C50-232E-13E2-E586-88B189B70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000" y="1477371"/>
            <a:ext cx="5040000" cy="390325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82000"/>
              </a:lnSpc>
              <a:defRPr sz="7200"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FDCDC863-8AAB-18D3-EBE5-0DD75645C51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868397" y="5573692"/>
            <a:ext cx="1790460" cy="778156"/>
          </a:xfrm>
          <a:prstGeom prst="rect">
            <a:avLst/>
          </a:prstGeom>
          <a:noFill/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664F0A48-E0F6-1C23-0454-A4A2D1BA1D4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429E4E7C-87D4-4409-0E86-F9A22A263D7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943" y="253900"/>
            <a:ext cx="778156" cy="513955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0D31ECDF-3029-5052-7646-67B364C68B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868397" y="5573692"/>
            <a:ext cx="1790460" cy="778156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BA89898C-586F-F333-1507-AB7C4A890F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943" y="253900"/>
            <a:ext cx="778156" cy="5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01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kuvan sar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4893FC8-CDF0-CF64-1541-7D77D14C12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445F04D-C5FC-C270-5E00-3744809D66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33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317C8F72-CC38-BD9B-149A-A3288D93BC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0569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DB79DCE-F0BB-291E-ADA4-A3E204F29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0C864A3-86A2-D079-CBA3-F115C92564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AA37501-BA34-18CB-0873-A5895FE8A86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9833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896A9ACC-4D58-BE2C-6FF3-051AF2F2E05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40569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791AF350-B6AB-5BC0-3BD0-6C98668C98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6F7F9F27-21F1-D004-8BF8-89927979F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1AA85E-11C0-8725-20E4-C28DC8F3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22C78DD1-DC2E-6129-087F-B2EC6508E4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897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kuvan sarja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47B8E1D-AB76-459F-0E7A-A55FEDC39B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C45C3024-8F97-3E0D-D67F-B25064EC29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1D3FD51E-7910-426D-50CE-6A640B44F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33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D17BE09-4C4A-818E-ABBA-8BADF60F9F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0569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6104DAB8-A163-F24E-04DE-5E020C676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DB523D1-9E58-529A-4093-75CB4E04DA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D3828E0-EFA3-F26C-456C-7A125F6941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9833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16DADED-1887-1170-9251-824C494738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40569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7D85C1EE-81BC-5420-7FD6-25579A6924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55970"/>
            <a:ext cx="1998617" cy="252412"/>
          </a:xfrm>
        </p:spPr>
        <p:txBody>
          <a:bodyPr lIns="36000" tIns="468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8A6D839-6AED-459A-9233-A0689110F8E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03F8D242-45BE-DE68-28BE-C35A32298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1B24C47-D26E-4228-B922-76E476E09B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7950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4893FC8-CDF0-CF64-1541-7D77D14C12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39291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445F04D-C5FC-C270-5E00-3744809D66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1677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73DC12C-A25B-7549-4CC3-1FBBED5ECA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39291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56E8361-893A-A599-3A8C-56E74E3C9C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56905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7A2973ED-306D-EDD9-90AA-70B372C61E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21677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5A22F96A-B060-D37B-F643-5BEC64E21A1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24683EA2-337E-2F08-A512-A58472D03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0620C4-4377-E837-49AC-7A0B15AF79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96201BA3-5CE9-A68C-273A-DA27FD8B4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963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kuvan sarja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EC5BD95-D960-7063-969E-4754FC13AB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39291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34C4701-908C-9698-2C81-3ED4C80107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A3D71F7-4FA3-B8CF-BE23-B539F14EEF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1677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92460D37-021C-F76D-2871-8A2B819D89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39291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BB29691-FED1-04C8-8AA4-A2DB666B3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56905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7BA9E36-DC13-9F25-0F12-66E56847AE1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21677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65A95559-DCC7-80D4-8CA2-FD7A4459E4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3A4F6972-FB5F-D7C0-C44A-80CC13FB01A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1368B9B1-2A1D-AA38-46B1-4837F744E8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41C70337-3BD7-FDC1-EE54-5855679ECF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183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kuvan sarja 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4893FC8-CDF0-CF64-1541-7D77D14C12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DB79DCE-F0BB-291E-ADA4-A3E204F29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5398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0C864A3-86A2-D079-CBA3-F115C92564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5398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8CBD523-78F6-56D0-F64F-89E9637B2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799"/>
            <a:ext cx="5220000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CA8AC54D-1E40-0E01-FB55-D263757453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A3B87E47-9EEF-9094-F5D7-8D604ACD6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9713C5FD-C414-933E-5779-EB2287F639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3A92BA92-78A2-33B0-0F3D-D5FF904CE0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428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kuvan sarja tekstillä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47B8E1D-AB76-459F-0E7A-A55FEDC39B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12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C45C3024-8F97-3E0D-D67F-B25064EC29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68748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6104DAB8-A163-F24E-04DE-5E020C676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8012" y="4283063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DB523D1-9E58-529A-4093-75CB4E04DA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8748" y="4283063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54B338-B654-0C07-2366-B4ED13C2B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799"/>
            <a:ext cx="5220000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7E199CA4-5E7B-3829-E16C-F1A1BEB260E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8012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96329109-19FF-C9BE-720E-CF29EE48A7B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11772962-D526-676F-8A46-5218B348F2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36D7202D-2F9D-5308-3E45-CE3022A6B8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42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44BA3-1B55-FC4E-4ED7-66519383C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3" y="1306800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E11E1-AFBB-EF3C-3FCB-2D25859C6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800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123BF887-D687-6D68-1E24-07F82D92D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F5501CA-7FED-F7F9-7A7C-CCC17BDB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D0FD76A-C084-6CCE-252C-7D9D584258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773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kuvan sarja 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>
            <a:extLst>
              <a:ext uri="{FF2B5EF4-FFF2-40B4-BE49-F238E27FC236}">
                <a16:creationId xmlns:a16="http://schemas.microsoft.com/office/drawing/2014/main" id="{CAD05881-C1CE-4EBB-CE0C-7731280F3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B53D44-A8C6-AE58-84AA-86D1CEDF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DEC2BB-4F6C-E040-BB59-581521E06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56E8361-893A-A599-3A8C-56E74E3C9C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56905" y="4283277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82BD765-9D3F-E071-AF00-1C1F8A65C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9291" y="1306801"/>
            <a:ext cx="6614698" cy="4903198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Tekstin paikkamerkki 2">
            <a:extLst>
              <a:ext uri="{FF2B5EF4-FFF2-40B4-BE49-F238E27FC236}">
                <a16:creationId xmlns:a16="http://schemas.microsoft.com/office/drawing/2014/main" id="{DB9C0A06-343A-F856-8550-B45074FA6D9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BA29D630-8087-DFB4-47A0-1FD3312C6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AC3143FF-F5C6-FC58-FDD7-7B39F1AF3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F232A914-D22C-7E6E-701C-58AC990BC9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062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 kuvan sarja tekstillä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8F3E7F79-5B2B-2504-EA8B-634D76CB4A1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B0CA7CB-E567-3795-32C9-D735D6EF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34C4701-908C-9698-2C81-3ED4C80107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905" y="1306800"/>
            <a:ext cx="2513418" cy="279082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BB29691-FED1-04C8-8AA4-A2DB666B3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56905" y="4284000"/>
            <a:ext cx="2513418" cy="2320602"/>
          </a:xfrm>
          <a:prstGeom prst="rect">
            <a:avLst/>
          </a:prstGeom>
        </p:spPr>
        <p:txBody>
          <a:bodyPr lIns="10800" tIns="10800" rIns="10800" bIns="10800"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Bw Gradual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CA35F89-4F66-7EC8-2528-16DD9E0D1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9291" y="1306801"/>
            <a:ext cx="6614698" cy="4903198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5C553917-A217-0B9A-39C8-A4902C92FC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56905" y="3845213"/>
            <a:ext cx="1998617" cy="252412"/>
          </a:xfrm>
        </p:spPr>
        <p:txBody>
          <a:bodyPr lIns="36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DDFDDAA-E767-0197-27DA-BBD81ED1F2C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FDFA121A-BC8E-9D02-725D-29C75EBDB8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20CB9EEF-779B-619E-C7ED-8B410C857CC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332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tekstillinen kuva oi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B9078F1-2D4B-2322-8D8E-519CFE82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935D010D-DD44-C2F9-8355-46CF7D53175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44311B9-3062-53EE-C8EB-204B5D4F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7128B509-C12C-5B50-4DA9-92FBF1C2FD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6605587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C5A4AB19-5993-C57C-ADF4-B5BA78C5CD51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C1745B25-1D33-1E60-669D-49C3740255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64B76A6B-32A9-8238-9CE5-DA4CC99075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692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 on righ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18FA07EA-0A21-18F0-0389-BF96E4DCDA8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C0055AFA-53EF-9EAB-594E-510B567599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2" y="1306800"/>
            <a:ext cx="5115086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7DC138B-748D-9EC0-5336-FB5E95F59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3975C822-CF43-8A8C-1743-48B6D00CD6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6605587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C7A32A-F6AF-E460-97B0-9C52CD10C1D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CE1788DA-12E4-F265-24C5-A2174952AE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BFBA785C-2CFE-F59C-7B6A-2F699E4141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235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tekstillinen kuva vasemm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B9078F1-2D4B-2322-8D8E-519CFE82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044292F-F927-69F6-051F-0A4248E8718D}"/>
              </a:ext>
            </a:extLst>
          </p:cNvPr>
          <p:cNvSpPr txBox="1">
            <a:spLocks/>
          </p:cNvSpPr>
          <p:nvPr/>
        </p:nvSpPr>
        <p:spPr>
          <a:xfrm>
            <a:off x="6338901" y="252000"/>
            <a:ext cx="5115086" cy="758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b="1" i="0" dirty="0">
              <a:noFill/>
              <a:latin typeface="Bw Gradual ExtraBold" pitchFamily="2" charset="77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121915E-5B8B-68EB-8678-904435B6418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8901" y="1306800"/>
            <a:ext cx="5115086" cy="4903200"/>
          </a:xfrm>
          <a:prstGeom prst="rect">
            <a:avLst/>
          </a:prstGeom>
        </p:spPr>
        <p:txBody>
          <a:bodyPr bIns="10800"/>
          <a:lstStyle>
            <a:lvl1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tx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B3541A07-E614-003A-17D9-BFA328CF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600" y="252000"/>
            <a:ext cx="5114387" cy="75895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2E22CD3B-BA07-4099-A653-5482A224E8D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FB61C58-3110-435D-C5E8-C1A774FE1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8500D28C-D049-D8B6-ED45-33E24CD35F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E5C257C-2CF0-9CDD-B2E3-C1C47D7437F0}"/>
              </a:ext>
            </a:extLst>
          </p:cNvPr>
          <p:cNvSpPr txBox="1">
            <a:spLocks/>
          </p:cNvSpPr>
          <p:nvPr userDrawn="1"/>
        </p:nvSpPr>
        <p:spPr>
          <a:xfrm>
            <a:off x="6338901" y="252000"/>
            <a:ext cx="5115086" cy="758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b="1" i="0" dirty="0">
              <a:noFill/>
              <a:latin typeface="Bw Gradual ExtraBold" pitchFamily="2" charset="77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6F4BFCD1-4DBE-77EF-1DA8-4B222065C1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888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 on lef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E6EC1-8831-4999-D550-AD8AB32F5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 sz="3200" b="0" i="0">
                <a:latin typeface="Bw Gradual Ligh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B9078F1-2D4B-2322-8D8E-519CFE82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121915E-5B8B-68EB-8678-904435B6418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8901" y="1306800"/>
            <a:ext cx="5115086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0A4BE0A8-6DA6-49F4-4223-6626D3801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599" y="252000"/>
            <a:ext cx="5114385" cy="75895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1ABD7FD9-D532-AAC2-5EB3-2511B548929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DD66C954-34EE-3A95-9349-85C0996C2A7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EA96FF1A-9775-F7B3-3BAA-D0C8447488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5A002619-9127-50B4-7FA7-271FA5C1A5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59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EF3F4868-9678-647C-CD76-022F2E15A576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738011" y="1306800"/>
            <a:ext cx="3642920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latin typeface="Bw Gradual Light" pitchFamily="2" charset="77"/>
              </a:defRPr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B9F254-8E01-9339-D72A-D48DDEA774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7534" y="1306800"/>
            <a:ext cx="6786454" cy="4903200"/>
          </a:xfrm>
          <a:prstGeom prst="rect">
            <a:avLst/>
          </a:prstGeom>
        </p:spPr>
        <p:txBody>
          <a:bodyPr tIns="46800" bIns="10800"/>
          <a:lstStyle>
            <a:lvl1pPr>
              <a:defRPr b="0" i="0" baseline="0">
                <a:latin typeface="Bw Gradual Light" pitchFamily="2" charset="77"/>
              </a:defRPr>
            </a:lvl1pPr>
            <a:lvl2pPr>
              <a:defRPr b="0" i="0" baseline="0">
                <a:latin typeface="Bw Gradual Light" pitchFamily="2" charset="77"/>
              </a:defRPr>
            </a:lvl2pPr>
            <a:lvl3pPr>
              <a:defRPr b="0" i="0" baseline="0">
                <a:latin typeface="Bw Gradual Light" pitchFamily="2" charset="77"/>
              </a:defRPr>
            </a:lvl3pPr>
            <a:lvl4pPr>
              <a:defRPr b="0" i="0" baseline="0">
                <a:latin typeface="Bw Gradual Light" pitchFamily="2" charset="77"/>
              </a:defRPr>
            </a:lvl4pPr>
            <a:lvl5pPr>
              <a:defRPr b="0" i="0" baseline="0"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1CC5C6C0-3254-503C-2CF7-DB532FA64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3F1450A-3499-C178-6FAC-F35AC182D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5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E77CA98-3636-CBEC-6249-9EBD6C8BC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E0F69E6A-CFD7-A7E2-8DBC-3217435BA8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3123C0-AB11-9DFA-037B-C3A5A3D2E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064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507E9D-36E9-3612-AE98-8E5D5969C4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0" i="0">
                <a:latin typeface="Bw Gradual Light" pitchFamily="2" charset="77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07714E5-31E2-979D-FFB5-6E16A74A024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8A4D07CE-C716-019F-1AC8-52F305DE8CF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05588"/>
            <a:ext cx="1998617" cy="252412"/>
          </a:xfrm>
        </p:spPr>
        <p:txBody>
          <a:bodyPr lIns="36000" rIns="90000" bIns="18000" anchor="b" anchorCtr="0">
            <a:normAutofit/>
          </a:bodyPr>
          <a:lstStyle>
            <a:lvl1pPr marL="0" indent="0">
              <a:buNone/>
              <a:defRPr sz="1000" b="0" i="0" baseline="0">
                <a:solidFill>
                  <a:schemeClr val="tx1"/>
                </a:solidFill>
                <a:latin typeface="Bw Gradual Light" pitchFamily="2" charset="77"/>
              </a:defRPr>
            </a:lvl1pPr>
          </a:lstStyle>
          <a:p>
            <a:r>
              <a:rPr lang="en-GB" dirty="0"/>
              <a:t>Kuva: 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AE0F3DC-FB55-9994-C16A-68D4C0EE4D4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2BE500A8-D7C8-80CE-4FBD-657F37BD7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  <a:noFill/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CE611E32-6F37-8074-CD75-A526E36F5B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145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F1696-6CE2-75C2-2FFD-946EAB269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9200" y="1306800"/>
            <a:ext cx="6784786" cy="4903200"/>
          </a:xfrm>
          <a:prstGeom prst="rect">
            <a:avLst/>
          </a:prstGeom>
        </p:spPr>
        <p:txBody>
          <a:bodyPr rIns="90000" bIns="10800"/>
          <a:lstStyle>
            <a:lvl1pPr>
              <a:defRPr sz="3200" b="0" i="0" baseline="0">
                <a:latin typeface="Bw Gradual Light" pitchFamily="2" charset="77"/>
              </a:defRPr>
            </a:lvl1pPr>
            <a:lvl2pPr>
              <a:defRPr sz="2800" b="0" i="0" baseline="0">
                <a:latin typeface="Bw Gradual Light" pitchFamily="2" charset="77"/>
              </a:defRPr>
            </a:lvl2pPr>
            <a:lvl3pPr>
              <a:defRPr sz="2400" b="0" i="0" baseline="0">
                <a:latin typeface="Bw Gradual Light" pitchFamily="2" charset="77"/>
              </a:defRPr>
            </a:lvl3pPr>
            <a:lvl4pPr>
              <a:defRPr sz="2000" b="0" i="0" baseline="0">
                <a:latin typeface="Bw Gradual Light" pitchFamily="2" charset="77"/>
              </a:defRPr>
            </a:lvl4pPr>
            <a:lvl5pPr>
              <a:defRPr sz="2000" b="0" i="0" baseline="0">
                <a:latin typeface="Bw Gradual Light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48BEB-1433-2801-90E6-7764B30B5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014" y="1306800"/>
            <a:ext cx="3643199" cy="4903200"/>
          </a:xfrm>
          <a:prstGeom prst="rect">
            <a:avLst/>
          </a:prstGeom>
        </p:spPr>
        <p:txBody>
          <a:bodyPr rIns="90000" bIns="10800"/>
          <a:lstStyle>
            <a:lvl1pPr marL="0" indent="0">
              <a:buNone/>
              <a:defRPr sz="1600" b="0" i="0">
                <a:latin typeface="Bw Gradual Ligh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B969CC69-F39F-F800-971F-D8A49894B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C12A495-8D56-E1F2-A9B3-44EC97C36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715974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75E9DB1-E524-1869-39FA-9939E1117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5AF9BD77-BDBC-4A13-2B51-CCF807F48A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349FA170-A077-3BA7-4A72-4CC7793CF9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195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zoo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CD3D82-CA13-9568-348F-63813A8BF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402" y="-1726545"/>
            <a:ext cx="14803140" cy="10345612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34E4CC5-562D-5F0D-8DDE-769389A69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3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neg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AE7B8F04-9313-4E4D-9D8D-5AEF4771E9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0CA7499-819D-47C0-2933-F87E283DA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3" y="1306800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D2C7BDF-ECE8-2BB8-4B8B-7D686F1CC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989" y="1306799"/>
            <a:ext cx="5220000" cy="4903200"/>
          </a:xfrm>
          <a:prstGeom prst="rect">
            <a:avLst/>
          </a:prstGeom>
        </p:spPr>
        <p:txBody>
          <a:bodyPr rIns="90000" bIns="10800"/>
          <a:lstStyle>
            <a:lvl1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1pPr>
            <a:lvl2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2pPr>
            <a:lvl3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3pPr>
            <a:lvl4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4pPr>
            <a:lvl5pPr>
              <a:defRPr b="0" i="0" baseline="0">
                <a:solidFill>
                  <a:schemeClr val="bg1"/>
                </a:solidFill>
                <a:latin typeface="Bw Gradual Light" pitchFamily="2" charset="77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F0EF80-2D8D-343E-53A8-4EDF41771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1" y="252000"/>
            <a:ext cx="10715973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 baseline="0">
                <a:solidFill>
                  <a:schemeClr val="bg1"/>
                </a:solidFill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534AD1B-F9D6-3BB6-77B9-F08BC75DCB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5" y="252001"/>
            <a:ext cx="615511" cy="40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170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pinkki">
    <p:bg>
      <p:bgPr>
        <a:solidFill>
          <a:srgbClr val="ED15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F3DDE2-4DAF-A159-F2E4-EF4B9465E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C1A5B0-87DE-429C-DB14-2995E0578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6AC1ECB-B3A5-7D78-096D-C454F8C82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59839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vihreä">
    <p:bg>
      <p:bgPr>
        <a:solidFill>
          <a:srgbClr val="23E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76ECB6-91E5-4FB7-CF89-B9AC3A1A8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E04B061-A0EC-D09D-7FA5-AF9125E11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D20F76-0FF0-865F-AF1D-87C85BBFF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6005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vihreänruskea">
    <p:bg>
      <p:bgPr>
        <a:solidFill>
          <a:srgbClr val="8475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881875-4430-8A8D-1BDE-8514264AE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93961BF-A1A3-0AE4-DD42-7367804FE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746DB6-3D21-617B-1B47-C08EAEEDA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217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puuteri">
    <p:bg>
      <p:bgPr>
        <a:solidFill>
          <a:srgbClr val="FBB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A69D5-3E11-584E-3E13-286661147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05C7A44-20CD-6ED5-BA22-628193AF8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C0E624-8D1E-242C-793F-62F8A866A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114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- violetti">
    <p:bg>
      <p:bgPr>
        <a:solidFill>
          <a:srgbClr val="5E0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3F86CB-B74E-4D55-F965-4873E89C6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D15F84-3D8D-180D-AAB2-C2A3F76B9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00" y="1052181"/>
            <a:ext cx="6801799" cy="4753638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8DC5175-89B7-5E01-5039-483A1EA37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8000" y="5572127"/>
            <a:ext cx="1792642" cy="7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1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F967B7B1-A576-5F44-46CC-5306191BA6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07692" y="5573692"/>
            <a:ext cx="1790460" cy="77815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2066B86-21A0-496D-0808-E4DF27B5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10675832" cy="758954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b="1" i="0">
                <a:latin typeface="Bw Gradual ExtraBold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9BAD8-4EC4-29CE-AE4F-71C4FC115E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87" y="252000"/>
            <a:ext cx="615510" cy="40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7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9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42" Type="http://schemas.openxmlformats.org/officeDocument/2006/relationships/slideLayout" Target="../slideLayouts/slideLayout84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41" Type="http://schemas.openxmlformats.org/officeDocument/2006/relationships/slideLayout" Target="../slideLayouts/slideLayout8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37" Type="http://schemas.openxmlformats.org/officeDocument/2006/relationships/slideLayout" Target="../slideLayouts/slideLayout79.xml"/><Relationship Id="rId40" Type="http://schemas.openxmlformats.org/officeDocument/2006/relationships/slideLayout" Target="../slideLayouts/slideLayout82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slideLayout" Target="../slideLayouts/slideLayout77.xml"/><Relationship Id="rId43" Type="http://schemas.openxmlformats.org/officeDocument/2006/relationships/theme" Target="../theme/theme2.xml"/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38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C2490D-29D2-261E-07C3-F448BA72E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6" y="319407"/>
            <a:ext cx="9569824" cy="758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747B5-A639-D1FB-1131-F659E5BA9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3976" y="1825625"/>
            <a:ext cx="95698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15F6F4-717D-315D-BB81-E1DB9C5116D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094913" y="63500"/>
            <a:ext cx="20589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Luottamuksellinen - Confidential (3Y)</a:t>
            </a:r>
          </a:p>
        </p:txBody>
      </p:sp>
    </p:spTree>
    <p:extLst>
      <p:ext uri="{BB962C8B-B14F-4D97-AF65-F5344CB8AC3E}">
        <p14:creationId xmlns:p14="http://schemas.microsoft.com/office/powerpoint/2010/main" val="42191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700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701" r:id="rId24"/>
    <p:sldLayoutId id="2147483702" r:id="rId25"/>
    <p:sldLayoutId id="2147483704" r:id="rId26"/>
    <p:sldLayoutId id="2147483703" r:id="rId27"/>
    <p:sldLayoutId id="2147483705" r:id="rId28"/>
    <p:sldLayoutId id="2147483706" r:id="rId29"/>
    <p:sldLayoutId id="2147483684" r:id="rId30"/>
    <p:sldLayoutId id="2147483685" r:id="rId31"/>
    <p:sldLayoutId id="2147483698" r:id="rId32"/>
    <p:sldLayoutId id="2147483699" r:id="rId33"/>
    <p:sldLayoutId id="2147483686" r:id="rId34"/>
    <p:sldLayoutId id="2147483687" r:id="rId35"/>
    <p:sldLayoutId id="2147483688" r:id="rId36"/>
    <p:sldLayoutId id="2147483689" r:id="rId37"/>
    <p:sldLayoutId id="2147483690" r:id="rId38"/>
    <p:sldLayoutId id="2147483691" r:id="rId39"/>
    <p:sldLayoutId id="2147483692" r:id="rId40"/>
    <p:sldLayoutId id="2147483693" r:id="rId41"/>
    <p:sldLayoutId id="2147483694" r:id="rId4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6000" b="1" i="0" kern="1200">
          <a:solidFill>
            <a:schemeClr val="accent1"/>
          </a:solidFill>
          <a:latin typeface="Bw Gradual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C2490D-29D2-261E-07C3-F448BA72E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6" y="319407"/>
            <a:ext cx="9569824" cy="758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747B5-A639-D1FB-1131-F659E5BA9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3976" y="1825625"/>
            <a:ext cx="95698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2537FB-4569-1549-A15B-2BCC4012D1C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094913" y="63500"/>
            <a:ext cx="20589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Luottamuksellinen - Confidential (3Y)</a:t>
            </a:r>
          </a:p>
        </p:txBody>
      </p:sp>
    </p:spTree>
    <p:extLst>
      <p:ext uri="{BB962C8B-B14F-4D97-AF65-F5344CB8AC3E}">
        <p14:creationId xmlns:p14="http://schemas.microsoft.com/office/powerpoint/2010/main" val="228810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0" r:id="rId23"/>
    <p:sldLayoutId id="2147483731" r:id="rId24"/>
    <p:sldLayoutId id="2147483732" r:id="rId25"/>
    <p:sldLayoutId id="2147483733" r:id="rId26"/>
    <p:sldLayoutId id="2147483734" r:id="rId27"/>
    <p:sldLayoutId id="2147483735" r:id="rId28"/>
    <p:sldLayoutId id="2147483736" r:id="rId29"/>
    <p:sldLayoutId id="2147483737" r:id="rId30"/>
    <p:sldLayoutId id="2147483738" r:id="rId31"/>
    <p:sldLayoutId id="2147483739" r:id="rId32"/>
    <p:sldLayoutId id="2147483740" r:id="rId33"/>
    <p:sldLayoutId id="2147483741" r:id="rId34"/>
    <p:sldLayoutId id="2147483742" r:id="rId35"/>
    <p:sldLayoutId id="2147483743" r:id="rId36"/>
    <p:sldLayoutId id="2147483744" r:id="rId37"/>
    <p:sldLayoutId id="2147483745" r:id="rId38"/>
    <p:sldLayoutId id="2147483746" r:id="rId39"/>
    <p:sldLayoutId id="2147483747" r:id="rId40"/>
    <p:sldLayoutId id="2147483748" r:id="rId41"/>
    <p:sldLayoutId id="2147483749" r:id="rId4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6000" b="1" i="0" kern="1200">
          <a:solidFill>
            <a:schemeClr val="accent1"/>
          </a:solidFill>
          <a:latin typeface="Bw Gradual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w Gradual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 userDrawn="1">
          <p15:clr>
            <a:srgbClr val="F26B43"/>
          </p15:clr>
        </p15:guide>
        <p15:guide id="4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um.fi/agenda-2030-kestavan-kehityksen-tavoitteet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5BCCD6E-AED8-BFFF-84A7-36DD16BDE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Selvitä koululta mitkä generatiivisen tekoälyn sovellukset (teksti ja kuva) ovat koulussa käytössä.</a:t>
            </a:r>
          </a:p>
          <a:p>
            <a:r>
              <a:rPr lang="fi-FI" dirty="0"/>
              <a:t>Kysy koululta käytetäänkö </a:t>
            </a:r>
            <a:r>
              <a:rPr lang="fi-FI"/>
              <a:t>koulussa käytettäviä </a:t>
            </a:r>
            <a:r>
              <a:rPr lang="fi-FI" dirty="0"/>
              <a:t>laitteita vai Aalto-yliopisto Juniorin lainalaitteita.</a:t>
            </a:r>
          </a:p>
          <a:p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6774C51-C088-0E3F-7685-381753410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52000"/>
            <a:ext cx="9964624" cy="758954"/>
          </a:xfrm>
        </p:spPr>
        <p:txBody>
          <a:bodyPr/>
          <a:lstStyle/>
          <a:p>
            <a:r>
              <a:rPr lang="fi-FI" sz="5300" dirty="0"/>
              <a:t>Ohjaajan ennakkovalmistelut</a:t>
            </a:r>
          </a:p>
        </p:txBody>
      </p:sp>
    </p:spTree>
    <p:extLst>
      <p:ext uri="{BB962C8B-B14F-4D97-AF65-F5344CB8AC3E}">
        <p14:creationId xmlns:p14="http://schemas.microsoft.com/office/powerpoint/2010/main" val="396934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7EB6EB5-CBD4-AD2D-5E47-2B87F298856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38901" y="1903096"/>
            <a:ext cx="5115086" cy="43340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= Tietokoneen kykyä käyttää taitoja, jotka ovat samanlaisia kuin ihmisen älykkyyteen liittyvät taidot.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Esimerkiksi</a:t>
            </a:r>
          </a:p>
          <a:p>
            <a:pPr lvl="1"/>
            <a:r>
              <a:rPr lang="fi-FI" dirty="0"/>
              <a:t>Kuuleminen</a:t>
            </a:r>
          </a:p>
          <a:p>
            <a:pPr lvl="1"/>
            <a:r>
              <a:rPr lang="fi-FI" dirty="0"/>
              <a:t>Näkeminen</a:t>
            </a:r>
          </a:p>
          <a:p>
            <a:pPr lvl="1"/>
            <a:r>
              <a:rPr lang="fi-FI" dirty="0"/>
              <a:t>Luominen</a:t>
            </a:r>
          </a:p>
          <a:p>
            <a:pPr lvl="1"/>
            <a:r>
              <a:rPr lang="fi-FI" dirty="0"/>
              <a:t>Oppiminen</a:t>
            </a:r>
          </a:p>
          <a:p>
            <a:pPr lvl="1"/>
            <a:r>
              <a:rPr lang="fi-FI" dirty="0"/>
              <a:t>Järkeily</a:t>
            </a:r>
          </a:p>
          <a:p>
            <a:pPr lvl="1"/>
            <a:r>
              <a:rPr lang="fi-FI" dirty="0"/>
              <a:t>Suunnittelu</a:t>
            </a:r>
          </a:p>
          <a:p>
            <a:pPr lvl="1"/>
            <a:r>
              <a:rPr lang="fi-FI" dirty="0"/>
              <a:t>Luokittelu</a:t>
            </a:r>
          </a:p>
          <a:p>
            <a:pPr lvl="1"/>
            <a:r>
              <a:rPr lang="fi-FI" dirty="0"/>
              <a:t>Päätöksenteko</a:t>
            </a:r>
            <a:endParaRPr lang="LID4096" dirty="0"/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96EA828-26EC-244A-992B-8797FE727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Mitä on tekoäly?</a:t>
            </a:r>
            <a:endParaRPr lang="LID4096" sz="5100" dirty="0"/>
          </a:p>
        </p:txBody>
      </p:sp>
    </p:spTree>
    <p:extLst>
      <p:ext uri="{BB962C8B-B14F-4D97-AF65-F5344CB8AC3E}">
        <p14:creationId xmlns:p14="http://schemas.microsoft.com/office/powerpoint/2010/main" val="3293327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C11EB7-487E-4F3A-F9F9-4A33F20BBF3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013" y="1979629"/>
            <a:ext cx="4822894" cy="3649011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400"/>
              </a:spcBef>
            </a:pPr>
            <a:r>
              <a:rPr lang="fi-FI" sz="3100" dirty="0">
                <a:cs typeface="Calibri"/>
              </a:rPr>
              <a:t>Generoida = tuottaa, luoda</a:t>
            </a:r>
            <a:endParaRPr lang="fi-FI" sz="31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fi-FI" sz="3100" dirty="0"/>
              <a:t>Tekoälyjärjestelmä, joka tuottaa sisältöä</a:t>
            </a:r>
            <a:endParaRPr lang="fi-FI" sz="3100" dirty="0">
              <a:cs typeface="Calibri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fi-FI" sz="2600" dirty="0"/>
              <a:t>Teksti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fi-FI" sz="2600" dirty="0"/>
              <a:t>Kuva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fi-FI" sz="2600" dirty="0"/>
              <a:t>Video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fi-FI" sz="2600" dirty="0"/>
              <a:t>Puhe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fi-FI" sz="2600" dirty="0"/>
              <a:t>Musiikki</a:t>
            </a:r>
            <a:endParaRPr lang="fi-FI" sz="2600" dirty="0">
              <a:cs typeface="Calibri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fi-FI" sz="3100" b="1" dirty="0"/>
              <a:t>Suuri kielimalli</a:t>
            </a:r>
            <a:r>
              <a:rPr lang="fi-FI" sz="3100" dirty="0"/>
              <a:t> = tekoälyjärjestelmä, joka käsittelee ja tuottaa kirjoitettua kieltä</a:t>
            </a:r>
            <a:endParaRPr lang="LID4096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1C28A14B-FBB0-1C83-61D1-936CC4D06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Generatiivinen tekoäly</a:t>
            </a:r>
            <a:endParaRPr lang="LID4096" sz="5100" dirty="0"/>
          </a:p>
        </p:txBody>
      </p:sp>
      <p:pic>
        <p:nvPicPr>
          <p:cNvPr id="11" name="Kuvan paikkamerkki 10" descr="Kuva, joka sisältää kohteen henkilö, orvokki, violetti, kuvakaappaus">
            <a:extLst>
              <a:ext uri="{FF2B5EF4-FFF2-40B4-BE49-F238E27FC236}">
                <a16:creationId xmlns:a16="http://schemas.microsoft.com/office/drawing/2014/main" id="{7D8EF9D7-44F0-E97E-7DD4-20F492828DA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D6C9524-1B25-55F1-DC75-D05CE08762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Kuva: Adobe </a:t>
            </a:r>
            <a:r>
              <a:rPr lang="fi-FI" dirty="0" err="1">
                <a:solidFill>
                  <a:schemeClr val="bg1"/>
                </a:solidFill>
              </a:rPr>
              <a:t>Firefly</a:t>
            </a:r>
            <a:endParaRPr lang="LID4096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46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C13F8C23-C58F-9CCF-6CE1-F1261476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1. Opetusvaihe</a:t>
            </a:r>
            <a:endParaRPr lang="LID4096" sz="51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1BA09462-ABB4-5688-9922-1514B8E51679}"/>
              </a:ext>
            </a:extLst>
          </p:cNvPr>
          <p:cNvSpPr txBox="1"/>
          <p:nvPr/>
        </p:nvSpPr>
        <p:spPr>
          <a:xfrm>
            <a:off x="1207105" y="5166839"/>
            <a:ext cx="342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200" dirty="0"/>
              <a:t>Tietoaineisto eli data annetaan suurelle kielimallille.</a:t>
            </a:r>
            <a:endParaRPr lang="LID4096" sz="22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C6D5251-0EF8-6B3A-07AE-A5028ED7C1CB}"/>
              </a:ext>
            </a:extLst>
          </p:cNvPr>
          <p:cNvSpPr txBox="1"/>
          <p:nvPr/>
        </p:nvSpPr>
        <p:spPr>
          <a:xfrm>
            <a:off x="7681209" y="5166838"/>
            <a:ext cx="31108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200" dirty="0"/>
              <a:t>Suuri kielimalli oppii matkimaan dataa.</a:t>
            </a:r>
            <a:endParaRPr lang="LID4096" sz="2200" dirty="0"/>
          </a:p>
        </p:txBody>
      </p:sp>
      <p:pic>
        <p:nvPicPr>
          <p:cNvPr id="7" name="Kuva 6" descr="Kuva, joka sisältää kohteen kirja, pino&#10;&#10;Kuvaus luotu automaattisesti">
            <a:extLst>
              <a:ext uri="{FF2B5EF4-FFF2-40B4-BE49-F238E27FC236}">
                <a16:creationId xmlns:a16="http://schemas.microsoft.com/office/drawing/2014/main" id="{B1D139FA-0E16-6E56-ED90-3CF48AA9E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105" y="1508360"/>
            <a:ext cx="3420000" cy="3420000"/>
          </a:xfrm>
          <a:prstGeom prst="rect">
            <a:avLst/>
          </a:prstGeom>
        </p:spPr>
      </p:pic>
      <p:pic>
        <p:nvPicPr>
          <p:cNvPr id="9" name="Kuva 8" descr="Kuva, joka sisältää kohteen kannettava tietokone, tietokone, Minikannettava, Elektroninen laite&#10;&#10;Kuvaus luotu automaattisesti">
            <a:extLst>
              <a:ext uri="{FF2B5EF4-FFF2-40B4-BE49-F238E27FC236}">
                <a16:creationId xmlns:a16="http://schemas.microsoft.com/office/drawing/2014/main" id="{6803FC4B-E18D-9076-B3F8-62120DEEF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632" y="1508360"/>
            <a:ext cx="3420000" cy="3420000"/>
          </a:xfrm>
          <a:prstGeom prst="rect">
            <a:avLst/>
          </a:prstGeom>
        </p:spPr>
      </p:pic>
      <p:sp>
        <p:nvSpPr>
          <p:cNvPr id="10" name="Nuoli: Oikea 9">
            <a:extLst>
              <a:ext uri="{FF2B5EF4-FFF2-40B4-BE49-F238E27FC236}">
                <a16:creationId xmlns:a16="http://schemas.microsoft.com/office/drawing/2014/main" id="{BF52ED82-A447-2D02-42D1-6DA6412638CD}"/>
              </a:ext>
            </a:extLst>
          </p:cNvPr>
          <p:cNvSpPr/>
          <p:nvPr/>
        </p:nvSpPr>
        <p:spPr>
          <a:xfrm>
            <a:off x="5448644" y="2793364"/>
            <a:ext cx="1294710" cy="834197"/>
          </a:xfrm>
          <a:prstGeom prst="rightArrow">
            <a:avLst/>
          </a:prstGeom>
          <a:solidFill>
            <a:schemeClr val="accent1"/>
          </a:solidFill>
          <a:ln w="76200">
            <a:solidFill>
              <a:srgbClr val="5E00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DCF69C3-C70C-108E-981F-2AA6148209D6}"/>
              </a:ext>
            </a:extLst>
          </p:cNvPr>
          <p:cNvSpPr txBox="1"/>
          <p:nvPr/>
        </p:nvSpPr>
        <p:spPr>
          <a:xfrm>
            <a:off x="9690445" y="6452111"/>
            <a:ext cx="184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Kuvat: Adobe </a:t>
            </a:r>
            <a:r>
              <a:rPr lang="fi-FI" sz="1400" dirty="0" err="1"/>
              <a:t>Firefly</a:t>
            </a:r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4056157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5756D9D0-7127-685B-8F1C-7DFE2E314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2. Generointivaihe</a:t>
            </a:r>
            <a:endParaRPr lang="LID4096" sz="5100" dirty="0"/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D5362C7E-5D57-513E-E356-ABFCEDDEB24D}"/>
              </a:ext>
            </a:extLst>
          </p:cNvPr>
          <p:cNvGrpSpPr/>
          <p:nvPr/>
        </p:nvGrpSpPr>
        <p:grpSpPr>
          <a:xfrm>
            <a:off x="4574999" y="1840249"/>
            <a:ext cx="3042000" cy="3722111"/>
            <a:chOff x="4574999" y="2084137"/>
            <a:chExt cx="3042000" cy="3722111"/>
          </a:xfrm>
        </p:grpSpPr>
        <p:sp>
          <p:nvSpPr>
            <p:cNvPr id="5" name="Tekstiruutu 4">
              <a:extLst>
                <a:ext uri="{FF2B5EF4-FFF2-40B4-BE49-F238E27FC236}">
                  <a16:creationId xmlns:a16="http://schemas.microsoft.com/office/drawing/2014/main" id="{CD629372-3DC1-8AA7-D2BB-00E55F6104E5}"/>
                </a:ext>
              </a:extLst>
            </p:cNvPr>
            <p:cNvSpPr txBox="1"/>
            <p:nvPr/>
          </p:nvSpPr>
          <p:spPr>
            <a:xfrm>
              <a:off x="5008095" y="5375361"/>
              <a:ext cx="217580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200" dirty="0"/>
                <a:t>Suuri kielimalli</a:t>
              </a:r>
              <a:endParaRPr lang="LID4096" sz="2200" dirty="0"/>
            </a:p>
          </p:txBody>
        </p:sp>
        <p:pic>
          <p:nvPicPr>
            <p:cNvPr id="8" name="Kuva 7" descr="Kuva, joka sisältää kohteen kannettava tietokone, tietokone, Minikannettava, Elektroninen laite&#10;&#10;Kuvaus luotu automaattisesti">
              <a:extLst>
                <a:ext uri="{FF2B5EF4-FFF2-40B4-BE49-F238E27FC236}">
                  <a16:creationId xmlns:a16="http://schemas.microsoft.com/office/drawing/2014/main" id="{89A742A4-46BD-5ACD-AA91-E4486EDF3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4999" y="2084137"/>
              <a:ext cx="3042000" cy="3042000"/>
            </a:xfrm>
            <a:prstGeom prst="rect">
              <a:avLst/>
            </a:prstGeom>
          </p:spPr>
        </p:pic>
      </p:grp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9CA4B870-BE18-89D1-ECA1-DECFB8990831}"/>
              </a:ext>
            </a:extLst>
          </p:cNvPr>
          <p:cNvGrpSpPr/>
          <p:nvPr/>
        </p:nvGrpSpPr>
        <p:grpSpPr>
          <a:xfrm>
            <a:off x="738012" y="1840249"/>
            <a:ext cx="3042000" cy="3713284"/>
            <a:chOff x="738011" y="2084137"/>
            <a:chExt cx="3042000" cy="3713284"/>
          </a:xfrm>
        </p:grpSpPr>
        <p:sp>
          <p:nvSpPr>
            <p:cNvPr id="6" name="Tekstiruutu 5">
              <a:extLst>
                <a:ext uri="{FF2B5EF4-FFF2-40B4-BE49-F238E27FC236}">
                  <a16:creationId xmlns:a16="http://schemas.microsoft.com/office/drawing/2014/main" id="{47700556-63C7-6953-FC64-3186948751D1}"/>
                </a:ext>
              </a:extLst>
            </p:cNvPr>
            <p:cNvSpPr txBox="1"/>
            <p:nvPr/>
          </p:nvSpPr>
          <p:spPr>
            <a:xfrm>
              <a:off x="1171107" y="5366534"/>
              <a:ext cx="217580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200" dirty="0"/>
                <a:t>Kehote eli ohje</a:t>
              </a:r>
              <a:endParaRPr lang="LID4096" sz="2200" dirty="0"/>
            </a:p>
          </p:txBody>
        </p:sp>
        <p:pic>
          <p:nvPicPr>
            <p:cNvPr id="10" name="Kuva 9" descr="Kuva, joka sisältää kohteen henkilö, vaate, sisä-, kannettava tietokone&#10;&#10;Kuvaus luotu automaattisesti">
              <a:extLst>
                <a:ext uri="{FF2B5EF4-FFF2-40B4-BE49-F238E27FC236}">
                  <a16:creationId xmlns:a16="http://schemas.microsoft.com/office/drawing/2014/main" id="{565069FD-D120-440A-2EDF-F7EA56F66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11" y="2084137"/>
              <a:ext cx="3042000" cy="3042000"/>
            </a:xfrm>
            <a:prstGeom prst="rect">
              <a:avLst/>
            </a:prstGeom>
          </p:spPr>
        </p:pic>
      </p:grpSp>
      <p:sp>
        <p:nvSpPr>
          <p:cNvPr id="12" name="Nuoli: Oikea 11">
            <a:extLst>
              <a:ext uri="{FF2B5EF4-FFF2-40B4-BE49-F238E27FC236}">
                <a16:creationId xmlns:a16="http://schemas.microsoft.com/office/drawing/2014/main" id="{8DF81E3D-20FE-9C3F-DF41-56CB501200AE}"/>
              </a:ext>
            </a:extLst>
          </p:cNvPr>
          <p:cNvSpPr/>
          <p:nvPr/>
        </p:nvSpPr>
        <p:spPr>
          <a:xfrm>
            <a:off x="7949182" y="3178368"/>
            <a:ext cx="297981" cy="320451"/>
          </a:xfrm>
          <a:prstGeom prst="rightArrow">
            <a:avLst/>
          </a:prstGeom>
          <a:solidFill>
            <a:schemeClr val="accent1"/>
          </a:solidFill>
          <a:ln w="76200">
            <a:solidFill>
              <a:srgbClr val="5E00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8" name="Ryhmä 17">
            <a:extLst>
              <a:ext uri="{FF2B5EF4-FFF2-40B4-BE49-F238E27FC236}">
                <a16:creationId xmlns:a16="http://schemas.microsoft.com/office/drawing/2014/main" id="{6B0DAC61-18CD-1123-1338-679CE55E3961}"/>
              </a:ext>
            </a:extLst>
          </p:cNvPr>
          <p:cNvGrpSpPr/>
          <p:nvPr/>
        </p:nvGrpSpPr>
        <p:grpSpPr>
          <a:xfrm>
            <a:off x="8540117" y="1840249"/>
            <a:ext cx="3042000" cy="3713284"/>
            <a:chOff x="8579346" y="2084137"/>
            <a:chExt cx="3042000" cy="3713284"/>
          </a:xfrm>
        </p:grpSpPr>
        <p:sp>
          <p:nvSpPr>
            <p:cNvPr id="4" name="Tekstiruutu 3">
              <a:extLst>
                <a:ext uri="{FF2B5EF4-FFF2-40B4-BE49-F238E27FC236}">
                  <a16:creationId xmlns:a16="http://schemas.microsoft.com/office/drawing/2014/main" id="{3A77FE4E-7030-F4E2-6273-0D636918C08D}"/>
                </a:ext>
              </a:extLst>
            </p:cNvPr>
            <p:cNvSpPr txBox="1"/>
            <p:nvPr/>
          </p:nvSpPr>
          <p:spPr>
            <a:xfrm>
              <a:off x="9508262" y="5366534"/>
              <a:ext cx="118416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200" dirty="0"/>
                <a:t>Tuloste</a:t>
              </a:r>
              <a:endParaRPr lang="LID4096" sz="2200" dirty="0"/>
            </a:p>
          </p:txBody>
        </p:sp>
        <p:grpSp>
          <p:nvGrpSpPr>
            <p:cNvPr id="17" name="Ryhmä 16">
              <a:extLst>
                <a:ext uri="{FF2B5EF4-FFF2-40B4-BE49-F238E27FC236}">
                  <a16:creationId xmlns:a16="http://schemas.microsoft.com/office/drawing/2014/main" id="{CD591364-4FD3-DE7F-197C-FD617886859E}"/>
                </a:ext>
              </a:extLst>
            </p:cNvPr>
            <p:cNvGrpSpPr/>
            <p:nvPr/>
          </p:nvGrpSpPr>
          <p:grpSpPr>
            <a:xfrm>
              <a:off x="8579346" y="2084137"/>
              <a:ext cx="3042000" cy="3042000"/>
              <a:chOff x="8579346" y="2084137"/>
              <a:chExt cx="3042000" cy="3042000"/>
            </a:xfrm>
          </p:grpSpPr>
          <p:pic>
            <p:nvPicPr>
              <p:cNvPr id="14" name="Kuva 13" descr="Kuva, joka sisältää kohteen elektroniikka, tietokone, muistikirja, kannettava tietokone&#10;&#10;Kuvaus luotu automaattisesti">
                <a:extLst>
                  <a:ext uri="{FF2B5EF4-FFF2-40B4-BE49-F238E27FC236}">
                    <a16:creationId xmlns:a16="http://schemas.microsoft.com/office/drawing/2014/main" id="{22301C39-C634-1166-6E8A-9E6371A392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79346" y="2084137"/>
                <a:ext cx="3042000" cy="3042000"/>
              </a:xfrm>
              <a:prstGeom prst="rect">
                <a:avLst/>
              </a:prstGeom>
            </p:spPr>
          </p:pic>
          <p:pic>
            <p:nvPicPr>
              <p:cNvPr id="16" name="Kuva 15">
                <a:extLst>
                  <a:ext uri="{FF2B5EF4-FFF2-40B4-BE49-F238E27FC236}">
                    <a16:creationId xmlns:a16="http://schemas.microsoft.com/office/drawing/2014/main" id="{7AAB0AFF-7607-DD25-9CF0-FEBD38A719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45333" y="2779846"/>
                <a:ext cx="2185078" cy="1284819"/>
              </a:xfrm>
              <a:prstGeom prst="rect">
                <a:avLst/>
              </a:prstGeom>
            </p:spPr>
          </p:pic>
        </p:grpSp>
      </p:grpSp>
      <p:sp>
        <p:nvSpPr>
          <p:cNvPr id="21" name="Plusmerkki 20">
            <a:extLst>
              <a:ext uri="{FF2B5EF4-FFF2-40B4-BE49-F238E27FC236}">
                <a16:creationId xmlns:a16="http://schemas.microsoft.com/office/drawing/2014/main" id="{6908BEE0-C691-D8BF-AFB7-E8B3B16DE995}"/>
              </a:ext>
            </a:extLst>
          </p:cNvPr>
          <p:cNvSpPr/>
          <p:nvPr/>
        </p:nvSpPr>
        <p:spPr>
          <a:xfrm>
            <a:off x="3913632" y="3085944"/>
            <a:ext cx="493615" cy="505298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0E549EEA-FD1D-5571-48E7-4254982632F6}"/>
              </a:ext>
            </a:extLst>
          </p:cNvPr>
          <p:cNvSpPr txBox="1"/>
          <p:nvPr/>
        </p:nvSpPr>
        <p:spPr>
          <a:xfrm>
            <a:off x="9777936" y="6467500"/>
            <a:ext cx="1604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Kuvat: Adobe </a:t>
            </a:r>
            <a:r>
              <a:rPr lang="fi-FI" sz="1200" dirty="0" err="1"/>
              <a:t>Firefly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3982773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D145DC1A-DC9A-F9E3-5838-FEA9C61FF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Miten suuri kielimalli toimii?</a:t>
            </a:r>
            <a:endParaRPr lang="LID4096" sz="5100" dirty="0"/>
          </a:p>
        </p:txBody>
      </p:sp>
      <p:pic>
        <p:nvPicPr>
          <p:cNvPr id="7" name="Kuva 6" descr="Kuva, joka sisältää kohteen lintu, nokka, höyhen, lelu&#10;&#10;Kuvaus luotu automaattisesti">
            <a:extLst>
              <a:ext uri="{FF2B5EF4-FFF2-40B4-BE49-F238E27FC236}">
                <a16:creationId xmlns:a16="http://schemas.microsoft.com/office/drawing/2014/main" id="{544130FA-869B-8CA5-B353-4FF2CBA75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1939804"/>
            <a:ext cx="4277844" cy="4277844"/>
          </a:xfrm>
          <a:prstGeom prst="rect">
            <a:avLst/>
          </a:prstGeom>
        </p:spPr>
      </p:pic>
      <p:sp>
        <p:nvSpPr>
          <p:cNvPr id="8" name="Ajatuskupla: Pilvi 7">
            <a:extLst>
              <a:ext uri="{FF2B5EF4-FFF2-40B4-BE49-F238E27FC236}">
                <a16:creationId xmlns:a16="http://schemas.microsoft.com/office/drawing/2014/main" id="{6F38BE08-6F90-E94C-28DD-5E42717C5DF8}"/>
              </a:ext>
            </a:extLst>
          </p:cNvPr>
          <p:cNvSpPr/>
          <p:nvPr/>
        </p:nvSpPr>
        <p:spPr>
          <a:xfrm flipH="1">
            <a:off x="1502711" y="1289839"/>
            <a:ext cx="2379377" cy="1299929"/>
          </a:xfrm>
          <a:prstGeom prst="cloudCallout">
            <a:avLst>
              <a:gd name="adj1" fmla="val -40032"/>
              <a:gd name="adj2" fmla="val 105122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</a:rPr>
              <a:t>#######</a:t>
            </a:r>
          </a:p>
        </p:txBody>
      </p:sp>
      <p:sp>
        <p:nvSpPr>
          <p:cNvPr id="9" name="Puhekupla: Soikea 8">
            <a:extLst>
              <a:ext uri="{FF2B5EF4-FFF2-40B4-BE49-F238E27FC236}">
                <a16:creationId xmlns:a16="http://schemas.microsoft.com/office/drawing/2014/main" id="{89586A4A-B058-AC2D-3E39-32C61D636634}"/>
              </a:ext>
            </a:extLst>
          </p:cNvPr>
          <p:cNvSpPr/>
          <p:nvPr/>
        </p:nvSpPr>
        <p:spPr>
          <a:xfrm>
            <a:off x="6300365" y="1469229"/>
            <a:ext cx="2267954" cy="1213830"/>
          </a:xfrm>
          <a:prstGeom prst="wedgeEllipseCallout">
            <a:avLst>
              <a:gd name="adj1" fmla="val -49303"/>
              <a:gd name="adj2" fmla="val 70822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800" dirty="0"/>
              <a:t>Tekoäly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7222DFE-E8D9-0D6C-4909-78197A842814}"/>
              </a:ext>
            </a:extLst>
          </p:cNvPr>
          <p:cNvSpPr txBox="1"/>
          <p:nvPr/>
        </p:nvSpPr>
        <p:spPr>
          <a:xfrm>
            <a:off x="5421422" y="6217648"/>
            <a:ext cx="15488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Kuva: Adobe </a:t>
            </a:r>
            <a:r>
              <a:rPr lang="fi-FI" sz="1200" dirty="0" err="1"/>
              <a:t>Firefly</a:t>
            </a:r>
            <a:endParaRPr lang="LID4096" sz="1200" dirty="0"/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617B5426-BBBD-4B7E-D30C-99B7554C24D4}"/>
              </a:ext>
            </a:extLst>
          </p:cNvPr>
          <p:cNvSpPr/>
          <p:nvPr/>
        </p:nvSpPr>
        <p:spPr>
          <a:xfrm>
            <a:off x="8695268" y="2861733"/>
            <a:ext cx="2267954" cy="30310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2400" dirty="0"/>
              <a:t>Papukaija ei ymmärrä sanojen merkityksiä.</a:t>
            </a:r>
          </a:p>
          <a:p>
            <a:r>
              <a:rPr lang="fi-FI" sz="2400" dirty="0"/>
              <a:t>Papukaija on vain oppinut matkimaan kuulemansa.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4078426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7E9C543A-A6B5-D493-6452-FAE814A44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9016" y="1306800"/>
            <a:ext cx="5114973" cy="4903200"/>
          </a:xfrm>
        </p:spPr>
        <p:txBody>
          <a:bodyPr/>
          <a:lstStyle/>
          <a:p>
            <a:r>
              <a:rPr lang="fi-FI" sz="3200" dirty="0"/>
              <a:t>Eläminen luonnon kanssa sen rajoja noudattaen</a:t>
            </a:r>
          </a:p>
          <a:p>
            <a:r>
              <a:rPr lang="fi-FI" sz="32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Tarkoituksena turvata hyvät elämisen mahdollisuudet nykyisille ja tuleville sukupolville.</a:t>
            </a:r>
            <a:endParaRPr lang="fi-FI" sz="3200" dirty="0">
              <a:latin typeface="+mn-lt"/>
            </a:endParaRPr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859C27B-9DAA-9428-D2D3-3876264C3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Kestävä tulevaisuus</a:t>
            </a:r>
            <a:endParaRPr lang="LID4096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98AA57D-5401-CB45-3BC1-11B56306D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44" y="1306800"/>
            <a:ext cx="4903200" cy="4903200"/>
          </a:xfrm>
          <a:prstGeom prst="rect">
            <a:avLst/>
          </a:prstGeom>
        </p:spPr>
      </p:pic>
      <p:sp>
        <p:nvSpPr>
          <p:cNvPr id="44" name="Tekstiruutu 43">
            <a:extLst>
              <a:ext uri="{FF2B5EF4-FFF2-40B4-BE49-F238E27FC236}">
                <a16:creationId xmlns:a16="http://schemas.microsoft.com/office/drawing/2014/main" id="{3585C7CD-F613-0433-5359-3F15E8497F9A}"/>
              </a:ext>
            </a:extLst>
          </p:cNvPr>
          <p:cNvSpPr txBox="1"/>
          <p:nvPr/>
        </p:nvSpPr>
        <p:spPr>
          <a:xfrm>
            <a:off x="481914" y="6351957"/>
            <a:ext cx="6203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>
                <a:hlinkClick r:id="rId4"/>
              </a:rPr>
              <a:t>Agenda 2030 kestävän kehityksen tavoitteet - Ulkoministeriö</a:t>
            </a:r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2415180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7E9C543A-A6B5-D493-6452-FAE814A44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3037" y="1804086"/>
            <a:ext cx="3867666" cy="4405914"/>
          </a:xfrm>
        </p:spPr>
        <p:txBody>
          <a:bodyPr>
            <a:normAutofit/>
          </a:bodyPr>
          <a:lstStyle/>
          <a:p>
            <a:r>
              <a:rPr lang="fi-FI" sz="2800" dirty="0"/>
              <a:t>YK:n jäsenmaiden yhteinen kestävän kehityksen toimintaohjelma</a:t>
            </a:r>
          </a:p>
          <a:p>
            <a:r>
              <a:rPr lang="fi-FI" sz="2800" dirty="0"/>
              <a:t>Tavoitteet ohjaavat kestävän kehityksen edistämistä vuosina 2016-2030</a:t>
            </a:r>
            <a:endParaRPr lang="LID4096" sz="2800" dirty="0"/>
          </a:p>
          <a:p>
            <a:endParaRPr lang="LID4096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859C27B-9DAA-9428-D2D3-3876264C3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800" dirty="0"/>
              <a:t>Agenda 2030 –toimintaohjelma</a:t>
            </a:r>
            <a:endParaRPr lang="LID4096" sz="4800" dirty="0"/>
          </a:p>
        </p:txBody>
      </p:sp>
      <p:pic>
        <p:nvPicPr>
          <p:cNvPr id="45" name="Kuva 44">
            <a:extLst>
              <a:ext uri="{FF2B5EF4-FFF2-40B4-BE49-F238E27FC236}">
                <a16:creationId xmlns:a16="http://schemas.microsoft.com/office/drawing/2014/main" id="{ECB1C89F-1A72-8AD4-C1BA-4489A00C1C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5"/>
          <a:stretch/>
        </p:blipFill>
        <p:spPr>
          <a:xfrm>
            <a:off x="491080" y="986240"/>
            <a:ext cx="7253398" cy="5533174"/>
          </a:xfrm>
          <a:prstGeom prst="rect">
            <a:avLst/>
          </a:prstGeom>
        </p:spPr>
      </p:pic>
      <p:sp>
        <p:nvSpPr>
          <p:cNvPr id="43" name="Tekstiruutu 42">
            <a:extLst>
              <a:ext uri="{FF2B5EF4-FFF2-40B4-BE49-F238E27FC236}">
                <a16:creationId xmlns:a16="http://schemas.microsoft.com/office/drawing/2014/main" id="{2353F367-25F8-39E1-00A0-061904B60E3C}"/>
              </a:ext>
            </a:extLst>
          </p:cNvPr>
          <p:cNvSpPr txBox="1"/>
          <p:nvPr/>
        </p:nvSpPr>
        <p:spPr>
          <a:xfrm>
            <a:off x="1760618" y="6544128"/>
            <a:ext cx="56263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Kuva: </a:t>
            </a:r>
            <a:r>
              <a:rPr lang="en-US" sz="1200" dirty="0"/>
              <a:t>Azote for Stockholm Resilience Centre, Stockholm University 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2080698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n paikkamerkki 1">
            <a:extLst>
              <a:ext uri="{FF2B5EF4-FFF2-40B4-BE49-F238E27FC236}">
                <a16:creationId xmlns:a16="http://schemas.microsoft.com/office/drawing/2014/main" id="{EF577683-1C69-E3E9-A276-F9C338D40CA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497" b="349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6D7C8D6D-8082-8EC5-7009-971AC8184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53" y="252000"/>
            <a:ext cx="6865140" cy="758954"/>
          </a:xfrm>
        </p:spPr>
        <p:txBody>
          <a:bodyPr/>
          <a:lstStyle/>
          <a:p>
            <a:r>
              <a:rPr lang="fi-FI" sz="3600" b="1" i="0" u="none" strike="noStrike" dirty="0">
                <a:solidFill>
                  <a:srgbClr val="5E00C5"/>
                </a:solidFill>
                <a:effectLst/>
                <a:latin typeface="Bw Gradual ExtraBold" panose="020B0604020202020204" charset="0"/>
              </a:rPr>
              <a:t>Mitä hyötyä tekoälystä voisi olla kestävän tulevaisuuden rakentamisessa?</a:t>
            </a:r>
            <a:endParaRPr lang="fi-FI" sz="3600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24E5CE0F-42B9-03C5-B991-025039ADEFB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r>
              <a:rPr lang="fi-FI" sz="1100" dirty="0">
                <a:solidFill>
                  <a:schemeClr val="accent1"/>
                </a:solidFill>
                <a:effectLst/>
                <a:latin typeface="Bw Gradual Medium" pitchFamily="2" charset="77"/>
              </a:rPr>
              <a:t>Kuva: Owen </a:t>
            </a:r>
            <a:r>
              <a:rPr lang="fi-FI" sz="1100" dirty="0" err="1">
                <a:solidFill>
                  <a:schemeClr val="accent1"/>
                </a:solidFill>
                <a:effectLst/>
                <a:latin typeface="Bw Gradual Medium" pitchFamily="2" charset="77"/>
              </a:rPr>
              <a:t>Beard</a:t>
            </a:r>
            <a:r>
              <a:rPr lang="fi-FI" sz="1100" dirty="0">
                <a:solidFill>
                  <a:schemeClr val="accent1"/>
                </a:solidFill>
                <a:effectLst/>
                <a:latin typeface="Bw Gradual Medium" pitchFamily="2" charset="77"/>
              </a:rPr>
              <a:t>, </a:t>
            </a:r>
            <a:r>
              <a:rPr lang="fi-FI" sz="1100" dirty="0" err="1">
                <a:solidFill>
                  <a:schemeClr val="accent1"/>
                </a:solidFill>
                <a:effectLst/>
                <a:latin typeface="Bw Gradual Medium" pitchFamily="2" charset="77"/>
              </a:rPr>
              <a:t>Unsplash</a:t>
            </a:r>
            <a:endParaRPr lang="fi-FI" sz="1100" dirty="0">
              <a:solidFill>
                <a:schemeClr val="accent1"/>
              </a:solidFill>
              <a:latin typeface="Bw Gradual Medium" pitchFamily="2" charset="77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12C6854F-FED8-370D-1801-73051666A160}"/>
              </a:ext>
            </a:extLst>
          </p:cNvPr>
          <p:cNvSpPr txBox="1"/>
          <p:nvPr/>
        </p:nvSpPr>
        <p:spPr>
          <a:xfrm>
            <a:off x="-2387558" y="1818174"/>
            <a:ext cx="133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ID4096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787E0FD-9A50-644A-20F2-F7FEA77426C4}"/>
              </a:ext>
            </a:extLst>
          </p:cNvPr>
          <p:cNvSpPr txBox="1"/>
          <p:nvPr/>
        </p:nvSpPr>
        <p:spPr>
          <a:xfrm>
            <a:off x="-2197744" y="4985557"/>
            <a:ext cx="30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7259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n paikkamerkki 1">
            <a:extLst>
              <a:ext uri="{FF2B5EF4-FFF2-40B4-BE49-F238E27FC236}">
                <a16:creationId xmlns:a16="http://schemas.microsoft.com/office/drawing/2014/main" id="{EF577683-1C69-E3E9-A276-F9C338D40CA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497" b="349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641FF82-FE99-BEB0-CE81-93514768D61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4965" y="1895523"/>
            <a:ext cx="3157922" cy="4710064"/>
          </a:xfrm>
        </p:spPr>
        <p:txBody>
          <a:bodyPr>
            <a:normAutofit/>
          </a:bodyPr>
          <a:lstStyle/>
          <a:p>
            <a:r>
              <a:rPr lang="fi-FI" sz="1800" dirty="0"/>
              <a:t>Tekoäly terveydenhuollossa</a:t>
            </a:r>
          </a:p>
          <a:p>
            <a:pPr marL="0" indent="0">
              <a:buNone/>
            </a:pPr>
            <a:endParaRPr lang="fi-FI" sz="1800" dirty="0"/>
          </a:p>
          <a:p>
            <a:r>
              <a:rPr lang="fi-FI" sz="1800" dirty="0"/>
              <a:t>Tekoäly vihreän siirtymän edistämisessä</a:t>
            </a:r>
          </a:p>
          <a:p>
            <a:pPr marL="285750" indent="-285750"/>
            <a:r>
              <a:rPr lang="fi-FI" sz="1800" dirty="0"/>
              <a:t>Tekoäly kestävämpien ja ympäristöystävällisempien materiaalien kehittämisessä</a:t>
            </a:r>
          </a:p>
          <a:p>
            <a:pPr marL="0" indent="0">
              <a:buNone/>
            </a:pPr>
            <a:endParaRPr lang="fi-FI" sz="1800" dirty="0"/>
          </a:p>
          <a:p>
            <a:r>
              <a:rPr lang="fi-FI" sz="1800" dirty="0"/>
              <a:t>House of AI - Tekoäly kestävyyshaasteita ratkaisemassa.</a:t>
            </a:r>
          </a:p>
          <a:p>
            <a:pPr marL="0" indent="0">
              <a:buNone/>
            </a:pPr>
            <a:endParaRPr lang="fi-FI" sz="1400" dirty="0"/>
          </a:p>
          <a:p>
            <a:endParaRPr lang="fi-FI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fi-FI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fi-FI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i-FI" sz="1600" dirty="0"/>
          </a:p>
          <a:p>
            <a:pPr marL="0" indent="0">
              <a:buNone/>
            </a:pPr>
            <a:endParaRPr lang="fi-FI" sz="1600" dirty="0"/>
          </a:p>
          <a:p>
            <a:pPr marL="0" indent="0">
              <a:buNone/>
            </a:pPr>
            <a:endParaRPr lang="fi-FI" sz="1800" dirty="0">
              <a:latin typeface="Bw Gradual Medium" pitchFamily="2" charset="77"/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D7C8D6D-8082-8EC5-7009-971AC8184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53" y="252000"/>
            <a:ext cx="6865140" cy="758954"/>
          </a:xfrm>
        </p:spPr>
        <p:txBody>
          <a:bodyPr/>
          <a:lstStyle/>
          <a:p>
            <a:r>
              <a:rPr lang="fi-FI" sz="3600" b="1" i="0" u="none" strike="noStrike" dirty="0">
                <a:solidFill>
                  <a:srgbClr val="5E00C5"/>
                </a:solidFill>
                <a:effectLst/>
                <a:latin typeface="Bw Gradual ExtraBold" panose="020B0604020202020204" charset="0"/>
              </a:rPr>
              <a:t>Mitä hyötyä tekoälystä voisi olla kestävän tulevaisuuden rakentamisessa?</a:t>
            </a:r>
            <a:endParaRPr lang="fi-FI" sz="3600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24E5CE0F-42B9-03C5-B991-025039ADEFB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r>
              <a:rPr lang="fi-FI" sz="1100" dirty="0">
                <a:solidFill>
                  <a:schemeClr val="accent1"/>
                </a:solidFill>
                <a:effectLst/>
                <a:latin typeface="Bw Gradual Medium" pitchFamily="2" charset="77"/>
              </a:rPr>
              <a:t>Kuva: Owen </a:t>
            </a:r>
            <a:r>
              <a:rPr lang="fi-FI" sz="1100" dirty="0" err="1">
                <a:solidFill>
                  <a:schemeClr val="accent1"/>
                </a:solidFill>
                <a:effectLst/>
                <a:latin typeface="Bw Gradual Medium" pitchFamily="2" charset="77"/>
              </a:rPr>
              <a:t>Beard</a:t>
            </a:r>
            <a:r>
              <a:rPr lang="fi-FI" sz="1100" dirty="0">
                <a:solidFill>
                  <a:schemeClr val="accent1"/>
                </a:solidFill>
                <a:effectLst/>
                <a:latin typeface="Bw Gradual Medium" pitchFamily="2" charset="77"/>
              </a:rPr>
              <a:t>, </a:t>
            </a:r>
            <a:r>
              <a:rPr lang="fi-FI" sz="1100" dirty="0" err="1">
                <a:solidFill>
                  <a:schemeClr val="accent1"/>
                </a:solidFill>
                <a:effectLst/>
                <a:latin typeface="Bw Gradual Medium" pitchFamily="2" charset="77"/>
              </a:rPr>
              <a:t>Unsplash</a:t>
            </a:r>
            <a:endParaRPr lang="fi-FI" sz="1100" dirty="0">
              <a:solidFill>
                <a:schemeClr val="accent1"/>
              </a:solidFill>
              <a:latin typeface="Bw Gradual Medium" pitchFamily="2" charset="77"/>
            </a:endParaRPr>
          </a:p>
        </p:txBody>
      </p:sp>
      <p:pic>
        <p:nvPicPr>
          <p:cNvPr id="3" name="Kuva 2" descr="Kuva, joka sisältää kohteen teksti, Fontti, vihreä, logo&#10;&#10;Kuvaus luotu automaattisesti">
            <a:extLst>
              <a:ext uri="{FF2B5EF4-FFF2-40B4-BE49-F238E27FC236}">
                <a16:creationId xmlns:a16="http://schemas.microsoft.com/office/drawing/2014/main" id="{B0BE854D-EAD1-0272-71AB-E517B4AA92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6820" b="6820"/>
          <a:stretch/>
        </p:blipFill>
        <p:spPr>
          <a:xfrm>
            <a:off x="3632887" y="1865860"/>
            <a:ext cx="726793" cy="726793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12C6854F-FED8-370D-1801-73051666A160}"/>
              </a:ext>
            </a:extLst>
          </p:cNvPr>
          <p:cNvSpPr txBox="1"/>
          <p:nvPr/>
        </p:nvSpPr>
        <p:spPr>
          <a:xfrm>
            <a:off x="-2387558" y="1818174"/>
            <a:ext cx="133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ID4096" dirty="0"/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FC1276CA-B099-2887-C79A-29F730266642}"/>
              </a:ext>
            </a:extLst>
          </p:cNvPr>
          <p:cNvGrpSpPr/>
          <p:nvPr/>
        </p:nvGrpSpPr>
        <p:grpSpPr>
          <a:xfrm>
            <a:off x="3632887" y="3316482"/>
            <a:ext cx="2361513" cy="726793"/>
            <a:chOff x="436127" y="3003530"/>
            <a:chExt cx="3566212" cy="1204817"/>
          </a:xfrm>
        </p:grpSpPr>
        <p:pic>
          <p:nvPicPr>
            <p:cNvPr id="6" name="Kuva 5" descr="Kuva, joka sisältää kohteen teksti, Fontti, muotoilu, kuvakaappaus&#10;&#10;Kuvaus luotu automaattisesti">
              <a:extLst>
                <a:ext uri="{FF2B5EF4-FFF2-40B4-BE49-F238E27FC236}">
                  <a16:creationId xmlns:a16="http://schemas.microsoft.com/office/drawing/2014/main" id="{94511792-5413-7007-F6B0-5126F86B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127" y="3003530"/>
              <a:ext cx="1080000" cy="1204817"/>
            </a:xfrm>
            <a:prstGeom prst="rect">
              <a:avLst/>
            </a:prstGeom>
          </p:spPr>
        </p:pic>
        <p:pic>
          <p:nvPicPr>
            <p:cNvPr id="9" name="Kuva 8" descr="Kuva, joka sisältää kohteen teksti, Fontti, Grafiikka, juliste&#10;&#10;Kuvaus luotu automaattisesti">
              <a:extLst>
                <a:ext uri="{FF2B5EF4-FFF2-40B4-BE49-F238E27FC236}">
                  <a16:creationId xmlns:a16="http://schemas.microsoft.com/office/drawing/2014/main" id="{6ED094BF-8675-1B7B-59E6-DBC030EF4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0099" y="3003530"/>
              <a:ext cx="1080446" cy="1204816"/>
            </a:xfrm>
            <a:prstGeom prst="rect">
              <a:avLst/>
            </a:prstGeom>
          </p:spPr>
        </p:pic>
        <p:pic>
          <p:nvPicPr>
            <p:cNvPr id="10" name="Kuva 9" descr="Kuva, joka sisältää kohteen teksti, Fontti, logo, Grafiikka&#10;&#10;Kuvaus luotu automaattisesti">
              <a:extLst>
                <a:ext uri="{FF2B5EF4-FFF2-40B4-BE49-F238E27FC236}">
                  <a16:creationId xmlns:a16="http://schemas.microsoft.com/office/drawing/2014/main" id="{0C43705B-9948-C57E-145A-B532B852A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2339" y="3003530"/>
              <a:ext cx="1080000" cy="1181703"/>
            </a:xfrm>
            <a:prstGeom prst="rect">
              <a:avLst/>
            </a:prstGeom>
          </p:spPr>
        </p:pic>
      </p:grp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787E0FD-9A50-644A-20F2-F7FEA77426C4}"/>
              </a:ext>
            </a:extLst>
          </p:cNvPr>
          <p:cNvSpPr txBox="1"/>
          <p:nvPr/>
        </p:nvSpPr>
        <p:spPr>
          <a:xfrm>
            <a:off x="-2197744" y="4985557"/>
            <a:ext cx="30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ID4096" dirty="0"/>
          </a:p>
        </p:txBody>
      </p:sp>
      <p:pic>
        <p:nvPicPr>
          <p:cNvPr id="11" name="Kuva 10" descr="Kuva, joka sisältää kohteen teksti, Fontti, keltainen, kuvakaappaus&#10;&#10;Kuvaus luotu automaattisesti">
            <a:extLst>
              <a:ext uri="{FF2B5EF4-FFF2-40B4-BE49-F238E27FC236}">
                <a16:creationId xmlns:a16="http://schemas.microsoft.com/office/drawing/2014/main" id="{EF0B8480-2C58-C24E-3FD8-C5908A81ABB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1" b="3871"/>
          <a:stretch/>
        </p:blipFill>
        <p:spPr>
          <a:xfrm>
            <a:off x="3592880" y="4971489"/>
            <a:ext cx="766800" cy="7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15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3347CE56-BC90-1792-CB94-F3CFD7D39C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804387"/>
              </p:ext>
            </p:extLst>
          </p:nvPr>
        </p:nvGraphicFramePr>
        <p:xfrm>
          <a:off x="738188" y="1306513"/>
          <a:ext cx="10715625" cy="490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3B18A2C7-8BB3-4A70-FFDD-447D61E0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Työpajan vaiheet</a:t>
            </a:r>
          </a:p>
        </p:txBody>
      </p:sp>
    </p:spTree>
    <p:extLst>
      <p:ext uri="{BB962C8B-B14F-4D97-AF65-F5344CB8AC3E}">
        <p14:creationId xmlns:p14="http://schemas.microsoft.com/office/powerpoint/2010/main" val="1763202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CE65BE0D-E687-912C-65CF-5A440B8991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2" y="1489621"/>
            <a:ext cx="5220000" cy="4903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i-FI" dirty="0"/>
              <a:t>Muodostakaa 3 henkilön ryhmät.</a:t>
            </a:r>
          </a:p>
          <a:p>
            <a:pPr marL="514350" indent="-514350">
              <a:buFont typeface="+mj-lt"/>
              <a:buAutoNum type="arabicPeriod"/>
            </a:pPr>
            <a:endParaRPr lang="fi-FI" dirty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fi-FI" dirty="0"/>
              <a:t>Valitkaa Agenda 2030 </a:t>
            </a:r>
          </a:p>
          <a:p>
            <a:pPr marL="542925" indent="0">
              <a:spcBef>
                <a:spcPts val="0"/>
              </a:spcBef>
              <a:buNone/>
            </a:pPr>
            <a:r>
              <a:rPr lang="fi-FI" dirty="0"/>
              <a:t>-toimintaohjelman tavoitteiden avulla yhdessä yksi kestävyyteen liittyvä haaste, joka on ratkaistu vuonna 2050.</a:t>
            </a:r>
          </a:p>
          <a:p>
            <a:endParaRPr lang="LID4096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22A9D4D-20A1-5466-2D70-463DA454E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Tehtävä 1: Valitkaa aihe</a:t>
            </a:r>
            <a:endParaRPr lang="LID4096" sz="5100" dirty="0"/>
          </a:p>
        </p:txBody>
      </p:sp>
      <p:pic>
        <p:nvPicPr>
          <p:cNvPr id="6" name="Kuva 5" descr="Kuva, joka sisältää kohteen henkilö, vaate, sisä-, Ihmisen kasvot&#10;&#10;Kuvaus luotu automaattisesti">
            <a:extLst>
              <a:ext uri="{FF2B5EF4-FFF2-40B4-BE49-F238E27FC236}">
                <a16:creationId xmlns:a16="http://schemas.microsoft.com/office/drawing/2014/main" id="{E439386A-4E68-44A5-160C-622EB5D70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200" y="1156667"/>
            <a:ext cx="4876800" cy="4876800"/>
          </a:xfrm>
          <a:prstGeom prst="rect">
            <a:avLst/>
          </a:prstGeom>
        </p:spPr>
      </p:pic>
      <p:sp>
        <p:nvSpPr>
          <p:cNvPr id="8" name="Puhekupla: Soikea 7">
            <a:extLst>
              <a:ext uri="{FF2B5EF4-FFF2-40B4-BE49-F238E27FC236}">
                <a16:creationId xmlns:a16="http://schemas.microsoft.com/office/drawing/2014/main" id="{131799DA-17A6-1BEB-7B13-6F734F4AF342}"/>
              </a:ext>
            </a:extLst>
          </p:cNvPr>
          <p:cNvSpPr/>
          <p:nvPr/>
        </p:nvSpPr>
        <p:spPr>
          <a:xfrm>
            <a:off x="6233989" y="4994063"/>
            <a:ext cx="2509284" cy="1330177"/>
          </a:xfrm>
          <a:prstGeom prst="wedgeEllipseCallout">
            <a:avLst>
              <a:gd name="adj1" fmla="val 33983"/>
              <a:gd name="adj2" fmla="val -69644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Mihin kehitämme ratkaisun?</a:t>
            </a:r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9" name="Puhekupla: Soikea 8">
            <a:extLst>
              <a:ext uri="{FF2B5EF4-FFF2-40B4-BE49-F238E27FC236}">
                <a16:creationId xmlns:a16="http://schemas.microsoft.com/office/drawing/2014/main" id="{46FFABA6-E2E6-8388-3818-E02542383542}"/>
              </a:ext>
            </a:extLst>
          </p:cNvPr>
          <p:cNvSpPr/>
          <p:nvPr/>
        </p:nvSpPr>
        <p:spPr>
          <a:xfrm>
            <a:off x="8863479" y="559287"/>
            <a:ext cx="2509284" cy="1330177"/>
          </a:xfrm>
          <a:prstGeom prst="wedgeEllipseCallout">
            <a:avLst>
              <a:gd name="adj1" fmla="val -33730"/>
              <a:gd name="adj2" fmla="val 89883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Mikä meitä kiinnostaa?</a:t>
            </a:r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DD15AA6F-0D60-8272-FAF9-27FB2D31E22B}"/>
              </a:ext>
            </a:extLst>
          </p:cNvPr>
          <p:cNvSpPr txBox="1"/>
          <p:nvPr/>
        </p:nvSpPr>
        <p:spPr>
          <a:xfrm>
            <a:off x="9730208" y="6071500"/>
            <a:ext cx="1723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Kuva: Adobe </a:t>
            </a:r>
            <a:r>
              <a:rPr lang="fi-FI" sz="1200" dirty="0" err="1">
                <a:solidFill>
                  <a:schemeClr val="bg1"/>
                </a:solidFill>
              </a:rPr>
              <a:t>Firefly</a:t>
            </a:r>
            <a:endParaRPr lang="LID4096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34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AD6CE0-9D60-3842-7EE8-E20CCEFB0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Ideoinnin avuksi</a:t>
            </a:r>
            <a:endParaRPr lang="LID4096" dirty="0"/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DD79D75E-E6DE-C1F1-523B-7C6F00E11861}"/>
              </a:ext>
            </a:extLst>
          </p:cNvPr>
          <p:cNvSpPr/>
          <p:nvPr/>
        </p:nvSpPr>
        <p:spPr>
          <a:xfrm>
            <a:off x="738012" y="1460666"/>
            <a:ext cx="2992582" cy="4845132"/>
          </a:xfrm>
          <a:prstGeom prst="roundRect">
            <a:avLst/>
          </a:prstGeom>
          <a:solidFill>
            <a:srgbClr val="FBBD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800" dirty="0">
              <a:solidFill>
                <a:schemeClr val="tx1"/>
              </a:solidFill>
            </a:endParaRPr>
          </a:p>
          <a:p>
            <a:pPr algn="ctr"/>
            <a:endParaRPr lang="fi-FI" sz="2800" dirty="0">
              <a:solidFill>
                <a:schemeClr val="tx1"/>
              </a:solidFill>
            </a:endParaRPr>
          </a:p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”Miten uhanalaisia lajeja voidaan suojella?”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”Miten ehkäistä saasteiden joutumista veteen? ”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”Miten matkustaminen olisi ympäristö-ystävällisempää? ”</a:t>
            </a:r>
          </a:p>
          <a:p>
            <a:pPr algn="ctr"/>
            <a:endParaRPr lang="LID4096" sz="2800" dirty="0">
              <a:solidFill>
                <a:schemeClr val="tx1"/>
              </a:solidFill>
            </a:endParaRPr>
          </a:p>
        </p:txBody>
      </p:sp>
      <p:sp>
        <p:nvSpPr>
          <p:cNvPr id="4" name="Suorakulmio: Pyöristetyt kulmat 3">
            <a:extLst>
              <a:ext uri="{FF2B5EF4-FFF2-40B4-BE49-F238E27FC236}">
                <a16:creationId xmlns:a16="http://schemas.microsoft.com/office/drawing/2014/main" id="{B7596339-1C77-0E10-2E0F-EA122A366E75}"/>
              </a:ext>
            </a:extLst>
          </p:cNvPr>
          <p:cNvSpPr/>
          <p:nvPr/>
        </p:nvSpPr>
        <p:spPr>
          <a:xfrm>
            <a:off x="4441134" y="1460666"/>
            <a:ext cx="2992582" cy="48451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sz="20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 Miten hukkaan heitettävän ruoan määrää voi pienentää?”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”Kuinka tehdä pukeutumisesta ympäristöystävällistä?”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”Miten luoda laadukasta somekeskustelua?”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F820067B-BF11-DCD9-3900-9EC20773A6AB}"/>
              </a:ext>
            </a:extLst>
          </p:cNvPr>
          <p:cNvSpPr/>
          <p:nvPr/>
        </p:nvSpPr>
        <p:spPr>
          <a:xfrm>
            <a:off x="8144256" y="1457697"/>
            <a:ext cx="2992582" cy="4845132"/>
          </a:xfrm>
          <a:prstGeom prst="roundRect">
            <a:avLst/>
          </a:prstGeom>
          <a:solidFill>
            <a:srgbClr val="23E9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sz="2400" dirty="0">
              <a:solidFill>
                <a:schemeClr val="tx1"/>
              </a:solidFill>
            </a:endParaRP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”Miten vedenkäytöstä saadaan säästeliästä?”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 Miten vähentää energian kulutusta?”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”Kuinka tehdä liikkumisesta suosittua  nuorten keskuudessa?”</a:t>
            </a:r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F77D8D06-45B5-76FB-5889-0762E6CAA877}"/>
              </a:ext>
            </a:extLst>
          </p:cNvPr>
          <p:cNvGrpSpPr/>
          <p:nvPr/>
        </p:nvGrpSpPr>
        <p:grpSpPr>
          <a:xfrm>
            <a:off x="1224405" y="1888495"/>
            <a:ext cx="1980000" cy="1080000"/>
            <a:chOff x="930139" y="1095536"/>
            <a:chExt cx="3420534" cy="1721757"/>
          </a:xfrm>
        </p:grpSpPr>
        <p:pic>
          <p:nvPicPr>
            <p:cNvPr id="6" name="Kuva 5" descr="Kuva, joka sisältää kohteen teksti, Fontti, Evä, Grafiikka&#10;&#10;Kuvaus luotu automaattisesti">
              <a:extLst>
                <a:ext uri="{FF2B5EF4-FFF2-40B4-BE49-F238E27FC236}">
                  <a16:creationId xmlns:a16="http://schemas.microsoft.com/office/drawing/2014/main" id="{296628A8-4B00-5365-0A11-DD534535F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481" y="1095536"/>
              <a:ext cx="1645192" cy="1714543"/>
            </a:xfrm>
            <a:prstGeom prst="rect">
              <a:avLst/>
            </a:prstGeom>
          </p:spPr>
        </p:pic>
        <p:pic>
          <p:nvPicPr>
            <p:cNvPr id="7" name="Kuva 6" descr="Kuva, joka sisältää kohteen teksti, Fontti, Grafiikka, juliste&#10;&#10;Kuvaus luotu automaattisesti">
              <a:extLst>
                <a:ext uri="{FF2B5EF4-FFF2-40B4-BE49-F238E27FC236}">
                  <a16:creationId xmlns:a16="http://schemas.microsoft.com/office/drawing/2014/main" id="{8465C4D8-8C0F-A3F2-0E6D-DA7C20D5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139" y="1124308"/>
              <a:ext cx="1594035" cy="1692985"/>
            </a:xfrm>
            <a:prstGeom prst="rect">
              <a:avLst/>
            </a:prstGeom>
          </p:spPr>
        </p:pic>
      </p:grpSp>
      <p:grpSp>
        <p:nvGrpSpPr>
          <p:cNvPr id="11" name="Ryhmä 10">
            <a:extLst>
              <a:ext uri="{FF2B5EF4-FFF2-40B4-BE49-F238E27FC236}">
                <a16:creationId xmlns:a16="http://schemas.microsoft.com/office/drawing/2014/main" id="{41C06A65-6EA2-ABC6-143A-18719F445950}"/>
              </a:ext>
            </a:extLst>
          </p:cNvPr>
          <p:cNvGrpSpPr/>
          <p:nvPr/>
        </p:nvGrpSpPr>
        <p:grpSpPr>
          <a:xfrm>
            <a:off x="4947425" y="1888495"/>
            <a:ext cx="1980000" cy="1080000"/>
            <a:chOff x="4503259" y="1095536"/>
            <a:chExt cx="3280041" cy="1658017"/>
          </a:xfrm>
        </p:grpSpPr>
        <p:pic>
          <p:nvPicPr>
            <p:cNvPr id="9" name="Kuva 8" descr="Kuva, joka sisältää kohteen teksti, Fontti, logo, Grafiikka&#10;&#10;Kuvaus luotu automaattisesti">
              <a:extLst>
                <a:ext uri="{FF2B5EF4-FFF2-40B4-BE49-F238E27FC236}">
                  <a16:creationId xmlns:a16="http://schemas.microsoft.com/office/drawing/2014/main" id="{CFD57980-696C-B5A0-926D-2202C8799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312" y="1095536"/>
              <a:ext cx="1590988" cy="1658017"/>
            </a:xfrm>
            <a:prstGeom prst="rect">
              <a:avLst/>
            </a:prstGeom>
          </p:spPr>
        </p:pic>
        <p:pic>
          <p:nvPicPr>
            <p:cNvPr id="10" name="Kuva 9" descr="Kuva, joka sisältää kohteen teksti, nisäkäs, logo, Grafiikka&#10;&#10;Kuvaus luotu automaattisesti">
              <a:extLst>
                <a:ext uri="{FF2B5EF4-FFF2-40B4-BE49-F238E27FC236}">
                  <a16:creationId xmlns:a16="http://schemas.microsoft.com/office/drawing/2014/main" id="{118EAC5E-BE4B-0CA3-F645-CD2774EC6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3259" y="1095536"/>
              <a:ext cx="1568260" cy="1658017"/>
            </a:xfrm>
            <a:prstGeom prst="rect">
              <a:avLst/>
            </a:prstGeom>
          </p:spPr>
        </p:pic>
      </p:grp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FABB111D-03AC-E46E-F534-6AD5C0B3F8F7}"/>
              </a:ext>
            </a:extLst>
          </p:cNvPr>
          <p:cNvGrpSpPr/>
          <p:nvPr/>
        </p:nvGrpSpPr>
        <p:grpSpPr>
          <a:xfrm>
            <a:off x="8650547" y="1883970"/>
            <a:ext cx="1980000" cy="1080000"/>
            <a:chOff x="7913158" y="1067292"/>
            <a:chExt cx="3308558" cy="1658017"/>
          </a:xfrm>
        </p:grpSpPr>
        <p:pic>
          <p:nvPicPr>
            <p:cNvPr id="12" name="Kuva 11" descr="Kuva, joka sisältää kohteen teksti, Fontti, vihreä, logo&#10;&#10;Kuvaus luotu automaattisesti">
              <a:extLst>
                <a:ext uri="{FF2B5EF4-FFF2-40B4-BE49-F238E27FC236}">
                  <a16:creationId xmlns:a16="http://schemas.microsoft.com/office/drawing/2014/main" id="{3750EB8C-2D62-8A28-53AB-EC0070FF0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4832" y="1067292"/>
              <a:ext cx="1596884" cy="1658017"/>
            </a:xfrm>
            <a:prstGeom prst="rect">
              <a:avLst/>
            </a:prstGeom>
          </p:spPr>
        </p:pic>
        <p:pic>
          <p:nvPicPr>
            <p:cNvPr id="13" name="Kuva 12" descr="Kuva, joka sisältää kohteen teksti, Fontti, muotoilu, kuvakaappaus&#10;&#10;Kuvaus luotu automaattisesti">
              <a:extLst>
                <a:ext uri="{FF2B5EF4-FFF2-40B4-BE49-F238E27FC236}">
                  <a16:creationId xmlns:a16="http://schemas.microsoft.com/office/drawing/2014/main" id="{ABA785FC-9186-B1F8-5D63-2C5BDE19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3158" y="1112929"/>
              <a:ext cx="1590988" cy="16123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5703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EA3768A-A2DE-D2A9-9433-588D226ADB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8156" y="1442266"/>
            <a:ext cx="5220000" cy="4903200"/>
          </a:xfrm>
        </p:spPr>
        <p:txBody>
          <a:bodyPr/>
          <a:lstStyle/>
          <a:p>
            <a:r>
              <a:rPr lang="fi-FI" sz="2400" dirty="0"/>
              <a:t>Systeemikartta auttaa hahmottamaan miten eri asiat vaikuttavat toisiinsa. </a:t>
            </a:r>
          </a:p>
          <a:p>
            <a:r>
              <a:rPr lang="fi-FI" dirty="0"/>
              <a:t>Systeemikartta auttaa </a:t>
            </a:r>
            <a:r>
              <a:rPr lang="fi-FI" sz="2400" dirty="0"/>
              <a:t>tunnistamaan asioita, joita kannattaisi muuttaa.</a:t>
            </a:r>
          </a:p>
          <a:p>
            <a:endParaRPr lang="LID4096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BAF57D8E-6FC2-0F41-3CC0-B2230A164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Systeemikartta</a:t>
            </a:r>
            <a:endParaRPr lang="LID4096" sz="5100" dirty="0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D208847C-7BE9-55E5-B497-1BE36CB2AF8B}"/>
              </a:ext>
            </a:extLst>
          </p:cNvPr>
          <p:cNvGrpSpPr/>
          <p:nvPr/>
        </p:nvGrpSpPr>
        <p:grpSpPr>
          <a:xfrm>
            <a:off x="6095998" y="1982144"/>
            <a:ext cx="5159118" cy="3890150"/>
            <a:chOff x="2122234" y="1199102"/>
            <a:chExt cx="6388921" cy="4569454"/>
          </a:xfrm>
        </p:grpSpPr>
        <p:sp>
          <p:nvSpPr>
            <p:cNvPr id="8" name="Suorakulmio: Pyöristetyt kulmat 7">
              <a:extLst>
                <a:ext uri="{FF2B5EF4-FFF2-40B4-BE49-F238E27FC236}">
                  <a16:creationId xmlns:a16="http://schemas.microsoft.com/office/drawing/2014/main" id="{69A8E016-8CF7-4E06-612E-F65AD0539E3B}"/>
                </a:ext>
              </a:extLst>
            </p:cNvPr>
            <p:cNvSpPr/>
            <p:nvPr/>
          </p:nvSpPr>
          <p:spPr>
            <a:xfrm>
              <a:off x="4730437" y="3105917"/>
              <a:ext cx="1931571" cy="55053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Kestävä  kaupunkiliikenne</a:t>
              </a:r>
            </a:p>
          </p:txBody>
        </p:sp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10FF61C4-F58A-4D29-2C9D-C7A3C32BE300}"/>
                </a:ext>
              </a:extLst>
            </p:cNvPr>
            <p:cNvSpPr/>
            <p:nvPr/>
          </p:nvSpPr>
          <p:spPr>
            <a:xfrm>
              <a:off x="7275924" y="2169607"/>
              <a:ext cx="1235231" cy="444461"/>
            </a:xfrm>
            <a:prstGeom prst="round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Aikataulut</a:t>
              </a:r>
            </a:p>
          </p:txBody>
        </p:sp>
        <p:sp>
          <p:nvSpPr>
            <p:cNvPr id="10" name="Suorakulmio: Pyöristetyt kulmat 9">
              <a:extLst>
                <a:ext uri="{FF2B5EF4-FFF2-40B4-BE49-F238E27FC236}">
                  <a16:creationId xmlns:a16="http://schemas.microsoft.com/office/drawing/2014/main" id="{39BFEED9-44CD-22D3-7B40-A0E4C2FC5B18}"/>
                </a:ext>
              </a:extLst>
            </p:cNvPr>
            <p:cNvSpPr/>
            <p:nvPr/>
          </p:nvSpPr>
          <p:spPr>
            <a:xfrm>
              <a:off x="7275925" y="4370536"/>
              <a:ext cx="1029546" cy="444461"/>
            </a:xfrm>
            <a:prstGeom prst="round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Päästöt</a:t>
              </a:r>
            </a:p>
          </p:txBody>
        </p:sp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6FC44D36-C598-6E38-E0AE-ACE7E772839C}"/>
                </a:ext>
              </a:extLst>
            </p:cNvPr>
            <p:cNvSpPr/>
            <p:nvPr/>
          </p:nvSpPr>
          <p:spPr>
            <a:xfrm>
              <a:off x="4904143" y="5324095"/>
              <a:ext cx="1029546" cy="444461"/>
            </a:xfrm>
            <a:prstGeom prst="round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Reitit</a:t>
              </a:r>
            </a:p>
          </p:txBody>
        </p:sp>
        <p:sp>
          <p:nvSpPr>
            <p:cNvPr id="12" name="Suorakulmio: Pyöristetyt kulmat 11">
              <a:extLst>
                <a:ext uri="{FF2B5EF4-FFF2-40B4-BE49-F238E27FC236}">
                  <a16:creationId xmlns:a16="http://schemas.microsoft.com/office/drawing/2014/main" id="{157359E1-B9AA-BF0D-C6B7-007F2ECADF8C}"/>
                </a:ext>
              </a:extLst>
            </p:cNvPr>
            <p:cNvSpPr/>
            <p:nvPr/>
          </p:nvSpPr>
          <p:spPr>
            <a:xfrm>
              <a:off x="2122234" y="4407909"/>
              <a:ext cx="1327511" cy="444461"/>
            </a:xfrm>
            <a:prstGeom prst="round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Kulkuneuvot</a:t>
              </a:r>
            </a:p>
          </p:txBody>
        </p:sp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BA70FC45-9DBC-3E53-F6A5-3BFD2A852D71}"/>
                </a:ext>
              </a:extLst>
            </p:cNvPr>
            <p:cNvSpPr/>
            <p:nvPr/>
          </p:nvSpPr>
          <p:spPr>
            <a:xfrm>
              <a:off x="2334088" y="2169607"/>
              <a:ext cx="1029546" cy="444461"/>
            </a:xfrm>
            <a:prstGeom prst="round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Hinnat</a:t>
              </a:r>
            </a:p>
          </p:txBody>
        </p:sp>
        <p:sp>
          <p:nvSpPr>
            <p:cNvPr id="14" name="Suorakulmio: Pyöristetyt kulmat 13">
              <a:extLst>
                <a:ext uri="{FF2B5EF4-FFF2-40B4-BE49-F238E27FC236}">
                  <a16:creationId xmlns:a16="http://schemas.microsoft.com/office/drawing/2014/main" id="{5594558B-ACC0-97A3-F17B-C76DB00C796F}"/>
                </a:ext>
              </a:extLst>
            </p:cNvPr>
            <p:cNvSpPr/>
            <p:nvPr/>
          </p:nvSpPr>
          <p:spPr>
            <a:xfrm>
              <a:off x="4709974" y="1199102"/>
              <a:ext cx="1029546" cy="444461"/>
            </a:xfrm>
            <a:prstGeom prst="round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Käyttäjät</a:t>
              </a:r>
            </a:p>
          </p:txBody>
        </p:sp>
        <p:cxnSp>
          <p:nvCxnSpPr>
            <p:cNvPr id="15" name="Suora nuoliyhdysviiva 14">
              <a:extLst>
                <a:ext uri="{FF2B5EF4-FFF2-40B4-BE49-F238E27FC236}">
                  <a16:creationId xmlns:a16="http://schemas.microsoft.com/office/drawing/2014/main" id="{F274F26A-30FB-DAA5-7CF0-CBC2677C97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48861" y="1421332"/>
              <a:ext cx="1759735" cy="74827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uora nuoliyhdysviiva 15">
              <a:extLst>
                <a:ext uri="{FF2B5EF4-FFF2-40B4-BE49-F238E27FC236}">
                  <a16:creationId xmlns:a16="http://schemas.microsoft.com/office/drawing/2014/main" id="{DCA6273A-8DBC-0025-007E-216EB25A7B7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69958" y="5021236"/>
              <a:ext cx="1334185" cy="54280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uora nuoliyhdysviiva 16">
              <a:extLst>
                <a:ext uri="{FF2B5EF4-FFF2-40B4-BE49-F238E27FC236}">
                  <a16:creationId xmlns:a16="http://schemas.microsoft.com/office/drawing/2014/main" id="{78AA2D3D-3961-8713-438B-3BD15AD6EA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48861" y="2775572"/>
              <a:ext cx="0" cy="1643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uora nuoliyhdysviiva 17">
              <a:extLst>
                <a:ext uri="{FF2B5EF4-FFF2-40B4-BE49-F238E27FC236}">
                  <a16:creationId xmlns:a16="http://schemas.microsoft.com/office/drawing/2014/main" id="{9B568C26-8B2C-3E95-FB91-B995510FD4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5826" y="4592766"/>
              <a:ext cx="3649886" cy="1208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uora nuoliyhdysviiva 18">
              <a:extLst>
                <a:ext uri="{FF2B5EF4-FFF2-40B4-BE49-F238E27FC236}">
                  <a16:creationId xmlns:a16="http://schemas.microsoft.com/office/drawing/2014/main" id="{638203A7-28BA-159D-96B5-9E30A19DBF37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H="1" flipV="1">
              <a:off x="5869336" y="1421332"/>
              <a:ext cx="2024204" cy="74827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uora nuoliyhdysviiva 19">
              <a:extLst>
                <a:ext uri="{FF2B5EF4-FFF2-40B4-BE49-F238E27FC236}">
                  <a16:creationId xmlns:a16="http://schemas.microsoft.com/office/drawing/2014/main" id="{0E29DB8A-254B-4F1A-800C-D0AF457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99737" y="1652056"/>
              <a:ext cx="1931571" cy="268561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72930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CF1EA676-2615-71D0-4F4F-6180CC229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Tehtävä 2: Systeemikartan aloitus</a:t>
            </a:r>
            <a:endParaRPr lang="LID4096" sz="5100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73B889-D9A2-DBD3-1E6B-A6C451B48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1" y="2062847"/>
            <a:ext cx="4799012" cy="2880000"/>
          </a:xfrm>
          <a:prstGeom prst="roundRect">
            <a:avLst>
              <a:gd name="adj" fmla="val 0"/>
            </a:avLst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50" b="1" dirty="0"/>
              <a:t>Kestävä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50" b="1" dirty="0" err="1"/>
              <a:t>kaupukiliikenne</a:t>
            </a:r>
            <a:endParaRPr lang="fi-FI" sz="1050" b="1" dirty="0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C69E3239-8759-DDD1-0D96-F910E68914BF}"/>
              </a:ext>
            </a:extLst>
          </p:cNvPr>
          <p:cNvGrpSpPr/>
          <p:nvPr/>
        </p:nvGrpSpPr>
        <p:grpSpPr>
          <a:xfrm>
            <a:off x="6461057" y="2062847"/>
            <a:ext cx="4788000" cy="2880000"/>
            <a:chOff x="6482540" y="1865236"/>
            <a:chExt cx="5337544" cy="3194824"/>
          </a:xfrm>
        </p:grpSpPr>
        <p:grpSp>
          <p:nvGrpSpPr>
            <p:cNvPr id="8" name="Ryhmä 7">
              <a:extLst>
                <a:ext uri="{FF2B5EF4-FFF2-40B4-BE49-F238E27FC236}">
                  <a16:creationId xmlns:a16="http://schemas.microsoft.com/office/drawing/2014/main" id="{1B377C22-EA69-45BD-31BB-5849B874CA81}"/>
                </a:ext>
              </a:extLst>
            </p:cNvPr>
            <p:cNvGrpSpPr/>
            <p:nvPr/>
          </p:nvGrpSpPr>
          <p:grpSpPr>
            <a:xfrm>
              <a:off x="6482540" y="1865236"/>
              <a:ext cx="5337544" cy="3194824"/>
              <a:chOff x="6482540" y="1865236"/>
              <a:chExt cx="5337544" cy="3194824"/>
            </a:xfrm>
          </p:grpSpPr>
          <p:sp>
            <p:nvSpPr>
              <p:cNvPr id="12" name="Suorakulmio 11">
                <a:extLst>
                  <a:ext uri="{FF2B5EF4-FFF2-40B4-BE49-F238E27FC236}">
                    <a16:creationId xmlns:a16="http://schemas.microsoft.com/office/drawing/2014/main" id="{740F1CDC-1AA7-06B3-D7B1-1B48ABE26D85}"/>
                  </a:ext>
                </a:extLst>
              </p:cNvPr>
              <p:cNvSpPr/>
              <p:nvPr/>
            </p:nvSpPr>
            <p:spPr>
              <a:xfrm>
                <a:off x="6482540" y="1865236"/>
                <a:ext cx="5337544" cy="31948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>
                  <a:highlight>
                    <a:srgbClr val="CC00CC"/>
                  </a:highlight>
                </a:endParaRPr>
              </a:p>
            </p:txBody>
          </p:sp>
          <p:sp>
            <p:nvSpPr>
              <p:cNvPr id="13" name="Suorakulmio: Pyöristetyt kulmat 12">
                <a:extLst>
                  <a:ext uri="{FF2B5EF4-FFF2-40B4-BE49-F238E27FC236}">
                    <a16:creationId xmlns:a16="http://schemas.microsoft.com/office/drawing/2014/main" id="{D6E1C9C8-7FA2-8F87-818D-B35187649CC6}"/>
                  </a:ext>
                </a:extLst>
              </p:cNvPr>
              <p:cNvSpPr/>
              <p:nvPr/>
            </p:nvSpPr>
            <p:spPr>
              <a:xfrm>
                <a:off x="10077722" y="4206928"/>
                <a:ext cx="1339702" cy="446568"/>
              </a:xfrm>
              <a:prstGeom prst="roundRect">
                <a:avLst/>
              </a:prstGeom>
              <a:ln w="381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Päästöt</a:t>
                </a:r>
                <a:endParaRPr lang="fi-FI" sz="1100" b="1" dirty="0"/>
              </a:p>
            </p:txBody>
          </p:sp>
          <p:sp>
            <p:nvSpPr>
              <p:cNvPr id="14" name="Suorakulmio: Pyöristetyt kulmat 13">
                <a:extLst>
                  <a:ext uri="{FF2B5EF4-FFF2-40B4-BE49-F238E27FC236}">
                    <a16:creationId xmlns:a16="http://schemas.microsoft.com/office/drawing/2014/main" id="{E6276578-24E6-8D65-C5E7-5A0D79E6AC0B}"/>
                  </a:ext>
                </a:extLst>
              </p:cNvPr>
              <p:cNvSpPr/>
              <p:nvPr/>
            </p:nvSpPr>
            <p:spPr>
              <a:xfrm>
                <a:off x="6946605" y="4012018"/>
                <a:ext cx="1339702" cy="446568"/>
              </a:xfrm>
              <a:prstGeom prst="roundRect">
                <a:avLst/>
              </a:prstGeom>
              <a:ln w="381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i-FI" b="1"/>
              </a:p>
            </p:txBody>
          </p:sp>
        </p:grpSp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7CE3C668-5C5E-4CA1-9ACC-C4E0B05EBF83}"/>
                </a:ext>
              </a:extLst>
            </p:cNvPr>
            <p:cNvSpPr/>
            <p:nvPr/>
          </p:nvSpPr>
          <p:spPr>
            <a:xfrm>
              <a:off x="8121331" y="3197808"/>
              <a:ext cx="1956391" cy="602556"/>
            </a:xfrm>
            <a:prstGeom prst="roundRect">
              <a:avLst/>
            </a:prstGeom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Kestävä kaupunkiliikenne </a:t>
              </a:r>
            </a:p>
          </p:txBody>
        </p:sp>
        <p:sp>
          <p:nvSpPr>
            <p:cNvPr id="10" name="Suorakulmio: Pyöristetyt kulmat 9">
              <a:extLst>
                <a:ext uri="{FF2B5EF4-FFF2-40B4-BE49-F238E27FC236}">
                  <a16:creationId xmlns:a16="http://schemas.microsoft.com/office/drawing/2014/main" id="{5302E4CC-5846-6304-7BD5-B88875A73C51}"/>
                </a:ext>
              </a:extLst>
            </p:cNvPr>
            <p:cNvSpPr/>
            <p:nvPr/>
          </p:nvSpPr>
          <p:spPr>
            <a:xfrm>
              <a:off x="6792335" y="4206928"/>
              <a:ext cx="1493971" cy="389768"/>
            </a:xfrm>
            <a:prstGeom prst="roundRect">
              <a:avLst/>
            </a:prstGeom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Kulkuneuvot</a:t>
              </a:r>
              <a:endParaRPr lang="fi-FI" sz="1100" b="1" dirty="0"/>
            </a:p>
          </p:txBody>
        </p:sp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15B1B8C2-2453-48FE-D13C-A4D1E72B8F16}"/>
                </a:ext>
              </a:extLst>
            </p:cNvPr>
            <p:cNvSpPr/>
            <p:nvPr/>
          </p:nvSpPr>
          <p:spPr>
            <a:xfrm>
              <a:off x="8429676" y="2105086"/>
              <a:ext cx="1339702" cy="446568"/>
            </a:xfrm>
            <a:prstGeom prst="roundRect">
              <a:avLst/>
            </a:prstGeom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Käyttäjät</a:t>
              </a:r>
              <a:endParaRPr lang="fi-FI" sz="1100" b="1" dirty="0"/>
            </a:p>
          </p:txBody>
        </p:sp>
      </p:grpSp>
      <p:sp>
        <p:nvSpPr>
          <p:cNvPr id="15" name="Tekstiruutu 14">
            <a:extLst>
              <a:ext uri="{FF2B5EF4-FFF2-40B4-BE49-F238E27FC236}">
                <a16:creationId xmlns:a16="http://schemas.microsoft.com/office/drawing/2014/main" id="{4F9963FB-D0FD-A80A-D1A7-88E0938E1E2F}"/>
              </a:ext>
            </a:extLst>
          </p:cNvPr>
          <p:cNvSpPr txBox="1"/>
          <p:nvPr/>
        </p:nvSpPr>
        <p:spPr>
          <a:xfrm>
            <a:off x="992873" y="5070793"/>
            <a:ext cx="428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1. Kirjoittakaa paperin keskelle aihe</a:t>
            </a:r>
            <a:endParaRPr lang="LID4096" sz="2400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43DA825D-D919-5260-E63B-3CEAADF39203}"/>
              </a:ext>
            </a:extLst>
          </p:cNvPr>
          <p:cNvSpPr txBox="1"/>
          <p:nvPr/>
        </p:nvSpPr>
        <p:spPr>
          <a:xfrm>
            <a:off x="7041985" y="5070793"/>
            <a:ext cx="362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2. Mitä aiheeseen liittyy? Kirjoittakaa 2-3 asiaa.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940816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8BF9537F-FE07-70EA-3F99-720CBF668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1" y="1320006"/>
            <a:ext cx="5220000" cy="4903200"/>
          </a:xfrm>
        </p:spPr>
        <p:txBody>
          <a:bodyPr/>
          <a:lstStyle/>
          <a:p>
            <a:pPr>
              <a:buFont typeface="Bw Gradual Light" panose="020B0604020202020204" charset="0"/>
              <a:buChar char="="/>
            </a:pPr>
            <a:r>
              <a:rPr lang="fi-FI" dirty="0"/>
              <a:t>Generatiiviselle tekoälyjärjestelmälle annettava ohje.</a:t>
            </a:r>
          </a:p>
          <a:p>
            <a:pPr>
              <a:buFont typeface="Bw Gradual Light" panose="020B0604020202020204" charset="0"/>
              <a:buChar char="="/>
            </a:pPr>
            <a:endParaRPr lang="fi-FI" dirty="0"/>
          </a:p>
          <a:p>
            <a:r>
              <a:rPr lang="fi-FI" dirty="0"/>
              <a:t>Anna sellainen kehote, jonka avulla kaverisi osaisi tehdä tehtävän.</a:t>
            </a:r>
          </a:p>
          <a:p>
            <a:r>
              <a:rPr lang="fi-FI" dirty="0"/>
              <a:t>Kerro kehotteessa kaikki asiat, jotka pitää ottaa huomioon.</a:t>
            </a:r>
            <a:endParaRPr lang="LID4096" dirty="0"/>
          </a:p>
        </p:txBody>
      </p:sp>
      <p:pic>
        <p:nvPicPr>
          <p:cNvPr id="6" name="Sisällön paikkamerkki 5" descr="Kuva, joka sisältää kohteen vaate, animaatio, Animaatio, figuriini&#10;&#10;Kuvaus luotu automaattisesti">
            <a:extLst>
              <a:ext uri="{FF2B5EF4-FFF2-40B4-BE49-F238E27FC236}">
                <a16:creationId xmlns:a16="http://schemas.microsoft.com/office/drawing/2014/main" id="{6C78C48B-DD4E-2103-2A48-1CDB5A5864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563" y="1320006"/>
            <a:ext cx="4876800" cy="4876800"/>
          </a:xfrm>
        </p:spPr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FBB71513-D7E3-745A-F55D-1E6C58AA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Kehote</a:t>
            </a:r>
            <a:endParaRPr lang="LID4096" sz="5100" dirty="0"/>
          </a:p>
        </p:txBody>
      </p:sp>
      <p:sp>
        <p:nvSpPr>
          <p:cNvPr id="7" name="Puhekupla: Soikea 6">
            <a:extLst>
              <a:ext uri="{FF2B5EF4-FFF2-40B4-BE49-F238E27FC236}">
                <a16:creationId xmlns:a16="http://schemas.microsoft.com/office/drawing/2014/main" id="{934608A3-2E37-537B-F5FA-852D49A6C1EC}"/>
              </a:ext>
            </a:extLst>
          </p:cNvPr>
          <p:cNvSpPr/>
          <p:nvPr/>
        </p:nvSpPr>
        <p:spPr>
          <a:xfrm>
            <a:off x="5867400" y="914400"/>
            <a:ext cx="1724025" cy="962025"/>
          </a:xfrm>
          <a:prstGeom prst="wedgeEllipseCallout">
            <a:avLst>
              <a:gd name="adj1" fmla="val 35388"/>
              <a:gd name="adj2" fmla="val 58698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>
                <a:solidFill>
                  <a:schemeClr val="tx1"/>
                </a:solidFill>
              </a:rPr>
              <a:t>OHJE</a:t>
            </a:r>
            <a:endParaRPr lang="LID4096" sz="2800" dirty="0">
              <a:solidFill>
                <a:schemeClr val="tx1"/>
              </a:solidFill>
            </a:endParaRPr>
          </a:p>
        </p:txBody>
      </p:sp>
      <p:sp>
        <p:nvSpPr>
          <p:cNvPr id="8" name="Puhekupla: Soikea 7">
            <a:extLst>
              <a:ext uri="{FF2B5EF4-FFF2-40B4-BE49-F238E27FC236}">
                <a16:creationId xmlns:a16="http://schemas.microsoft.com/office/drawing/2014/main" id="{A04D8B5D-5F56-0748-05F0-7B012FC29276}"/>
              </a:ext>
            </a:extLst>
          </p:cNvPr>
          <p:cNvSpPr/>
          <p:nvPr/>
        </p:nvSpPr>
        <p:spPr>
          <a:xfrm>
            <a:off x="9953736" y="980173"/>
            <a:ext cx="1724025" cy="962025"/>
          </a:xfrm>
          <a:prstGeom prst="wedgeEllipseCallout">
            <a:avLst>
              <a:gd name="adj1" fmla="val -38336"/>
              <a:gd name="adj2" fmla="val 6725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</a:rPr>
              <a:t>SELVÄ</a:t>
            </a:r>
            <a:endParaRPr lang="LID4096" sz="2400" dirty="0">
              <a:solidFill>
                <a:schemeClr val="tx1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68EA651-4717-531B-07A9-38873969BDB9}"/>
              </a:ext>
            </a:extLst>
          </p:cNvPr>
          <p:cNvSpPr txBox="1"/>
          <p:nvPr/>
        </p:nvSpPr>
        <p:spPr>
          <a:xfrm>
            <a:off x="9783288" y="6280552"/>
            <a:ext cx="15488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Kuva: Adobe </a:t>
            </a:r>
            <a:r>
              <a:rPr lang="fi-FI" sz="1200" dirty="0" err="1"/>
              <a:t>Firefly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745604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FA495A20-E003-4AC8-96BE-0291A0E7C287}"/>
              </a:ext>
            </a:extLst>
          </p:cNvPr>
          <p:cNvSpPr/>
          <p:nvPr/>
        </p:nvSpPr>
        <p:spPr>
          <a:xfrm>
            <a:off x="1905362" y="1516864"/>
            <a:ext cx="8381276" cy="4779633"/>
          </a:xfrm>
          <a:prstGeom prst="rect">
            <a:avLst/>
          </a:prstGeom>
          <a:solidFill>
            <a:srgbClr val="FBBD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52BF6E77-EEE1-EA54-F288-DE27B1954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41289" y="1828798"/>
            <a:ext cx="9332744" cy="4337223"/>
          </a:xfrm>
        </p:spPr>
        <p:txBody>
          <a:bodyPr>
            <a:normAutofit lnSpcReduction="10000"/>
          </a:bodyPr>
          <a:lstStyle/>
          <a:p>
            <a:r>
              <a:rPr lang="fi-FI" dirty="0"/>
              <a:t>Ei saa antaa henkilötietoja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i-FI" dirty="0"/>
              <a:t> Nimi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i-FI" dirty="0"/>
              <a:t> Henkilötunnus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i-FI" dirty="0"/>
              <a:t> Osoitetiedot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i-FI" dirty="0"/>
              <a:t> Puhelinnumero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fi-FI" dirty="0"/>
          </a:p>
          <a:p>
            <a:r>
              <a:rPr lang="fi-FI" dirty="0"/>
              <a:t>Ei saa antaa tekijänoikeuden alaista sisältöä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/>
              <a:t> Teksti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/>
              <a:t> Kuvat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/>
              <a:t> Videot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/>
              <a:t> Äänitteet</a:t>
            </a:r>
            <a:endParaRPr lang="LID4096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9C05F8C4-5A29-9956-8A0E-B0D709465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Kehotteen sisältö</a:t>
            </a:r>
            <a:endParaRPr lang="LID4096" dirty="0"/>
          </a:p>
        </p:txBody>
      </p:sp>
      <p:pic>
        <p:nvPicPr>
          <p:cNvPr id="7" name="Kuva 6" descr="Kuva, joka sisältää kohteen Stop-merkki, Liikennemerkki, merkki, pysähdys&#10;&#10;Kuvaus luotu automaattisesti">
            <a:extLst>
              <a:ext uri="{FF2B5EF4-FFF2-40B4-BE49-F238E27FC236}">
                <a16:creationId xmlns:a16="http://schemas.microsoft.com/office/drawing/2014/main" id="{0DAB1516-B744-38B3-4BDD-2F1CD91CC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976" y="1128582"/>
            <a:ext cx="2549611" cy="2549611"/>
          </a:xfrm>
          <a:prstGeom prst="rect">
            <a:avLst/>
          </a:prstGeom>
        </p:spPr>
      </p:pic>
      <p:pic>
        <p:nvPicPr>
          <p:cNvPr id="8" name="Kuva 7" descr="Kuva, joka sisältää kohteen Stop-merkki, Liikennemerkki, merkki, pysähdys&#10;&#10;Kuvaus luotu automaattisesti">
            <a:extLst>
              <a:ext uri="{FF2B5EF4-FFF2-40B4-BE49-F238E27FC236}">
                <a16:creationId xmlns:a16="http://schemas.microsoft.com/office/drawing/2014/main" id="{BBF30CDB-DB7A-15F5-95E6-91265815C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67" y="5296702"/>
            <a:ext cx="1388077" cy="13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651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5FA32161-DDF3-1281-5DB1-3731598DA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013" y="1306800"/>
            <a:ext cx="4491000" cy="4903200"/>
          </a:xfrm>
        </p:spPr>
        <p:txBody>
          <a:bodyPr>
            <a:normAutofit/>
          </a:bodyPr>
          <a:lstStyle/>
          <a:p>
            <a:r>
              <a:rPr lang="fi-FI" sz="3200" dirty="0"/>
              <a:t>TRIPLA-sääntö</a:t>
            </a:r>
          </a:p>
          <a:p>
            <a:pPr lvl="1"/>
            <a:r>
              <a:rPr lang="fi-FI" sz="3200" dirty="0"/>
              <a:t>Tausta</a:t>
            </a:r>
          </a:p>
          <a:p>
            <a:pPr lvl="1"/>
            <a:r>
              <a:rPr lang="fi-FI" sz="3200" dirty="0"/>
              <a:t>Tavoite</a:t>
            </a:r>
          </a:p>
          <a:p>
            <a:pPr lvl="1"/>
            <a:r>
              <a:rPr lang="fi-FI" sz="3200" dirty="0"/>
              <a:t>Tarkennus</a:t>
            </a:r>
            <a:endParaRPr lang="LID4096" sz="3200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EEF679C-6ABB-91F9-B33F-EAFAE0E9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Minkälainen on hyvä kehote?</a:t>
            </a:r>
            <a:endParaRPr lang="LID4096" sz="5100" dirty="0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A016663E-BD01-336E-F1A4-A09ED0713460}"/>
              </a:ext>
            </a:extLst>
          </p:cNvPr>
          <p:cNvGrpSpPr/>
          <p:nvPr/>
        </p:nvGrpSpPr>
        <p:grpSpPr>
          <a:xfrm>
            <a:off x="8190417" y="1691503"/>
            <a:ext cx="2801238" cy="1493520"/>
            <a:chOff x="6451134" y="1449198"/>
            <a:chExt cx="4655890" cy="3959604"/>
          </a:xfrm>
        </p:grpSpPr>
        <p:sp>
          <p:nvSpPr>
            <p:cNvPr id="5" name="Puhekupla: Suorakulmio, kulmat pyöristettu 4">
              <a:extLst>
                <a:ext uri="{FF2B5EF4-FFF2-40B4-BE49-F238E27FC236}">
                  <a16:creationId xmlns:a16="http://schemas.microsoft.com/office/drawing/2014/main" id="{28EC437C-0829-2A32-2980-069006DFADB0}"/>
                </a:ext>
              </a:extLst>
            </p:cNvPr>
            <p:cNvSpPr/>
            <p:nvPr/>
          </p:nvSpPr>
          <p:spPr>
            <a:xfrm>
              <a:off x="6451134" y="1449198"/>
              <a:ext cx="4655890" cy="3959604"/>
            </a:xfrm>
            <a:prstGeom prst="wedgeRoundRectCallout">
              <a:avLst>
                <a:gd name="adj1" fmla="val 41836"/>
                <a:gd name="adj2" fmla="val 69911"/>
                <a:gd name="adj3" fmla="val 1666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6" name="Tekstiruutu 5">
              <a:extLst>
                <a:ext uri="{FF2B5EF4-FFF2-40B4-BE49-F238E27FC236}">
                  <a16:creationId xmlns:a16="http://schemas.microsoft.com/office/drawing/2014/main" id="{710C96F3-D062-021E-7B29-15F9FCF7CB5A}"/>
                </a:ext>
              </a:extLst>
            </p:cNvPr>
            <p:cNvSpPr txBox="1"/>
            <p:nvPr/>
          </p:nvSpPr>
          <p:spPr>
            <a:xfrm>
              <a:off x="6887359" y="1954635"/>
              <a:ext cx="3917658" cy="2829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i="1" dirty="0">
                  <a:solidFill>
                    <a:schemeClr val="bg1"/>
                  </a:solidFill>
                </a:rPr>
                <a:t>”Mitä liittyy liikenneaiheiseen systeemikarttaan?”</a:t>
              </a:r>
              <a:endParaRPr lang="LID4096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Ryhmä 2">
            <a:extLst>
              <a:ext uri="{FF2B5EF4-FFF2-40B4-BE49-F238E27FC236}">
                <a16:creationId xmlns:a16="http://schemas.microsoft.com/office/drawing/2014/main" id="{BC98538F-BC39-DB99-7A80-56AB128833EC}"/>
              </a:ext>
            </a:extLst>
          </p:cNvPr>
          <p:cNvGrpSpPr/>
          <p:nvPr/>
        </p:nvGrpSpPr>
        <p:grpSpPr>
          <a:xfrm>
            <a:off x="4566608" y="2234400"/>
            <a:ext cx="2740279" cy="3047999"/>
            <a:chOff x="6451134" y="1449198"/>
            <a:chExt cx="4655890" cy="3959604"/>
          </a:xfrm>
        </p:grpSpPr>
        <p:sp>
          <p:nvSpPr>
            <p:cNvPr id="8" name="Puhekupla: Suorakulmio, kulmat pyöristettu 7">
              <a:extLst>
                <a:ext uri="{FF2B5EF4-FFF2-40B4-BE49-F238E27FC236}">
                  <a16:creationId xmlns:a16="http://schemas.microsoft.com/office/drawing/2014/main" id="{96BD03BA-DD16-0F97-3213-9AD0291D3473}"/>
                </a:ext>
              </a:extLst>
            </p:cNvPr>
            <p:cNvSpPr/>
            <p:nvPr/>
          </p:nvSpPr>
          <p:spPr>
            <a:xfrm>
              <a:off x="6451134" y="1449198"/>
              <a:ext cx="4655890" cy="3959604"/>
            </a:xfrm>
            <a:prstGeom prst="wedgeRoundRectCallout">
              <a:avLst>
                <a:gd name="adj1" fmla="val -45338"/>
                <a:gd name="adj2" fmla="val 71822"/>
                <a:gd name="adj3" fmla="val 1666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9" name="Tekstiruutu 8">
              <a:extLst>
                <a:ext uri="{FF2B5EF4-FFF2-40B4-BE49-F238E27FC236}">
                  <a16:creationId xmlns:a16="http://schemas.microsoft.com/office/drawing/2014/main" id="{0A3A43A5-67B1-E649-5190-783B31510C80}"/>
                </a:ext>
              </a:extLst>
            </p:cNvPr>
            <p:cNvSpPr txBox="1"/>
            <p:nvPr/>
          </p:nvSpPr>
          <p:spPr>
            <a:xfrm>
              <a:off x="6887360" y="1954635"/>
              <a:ext cx="3917658" cy="3358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i="1" dirty="0">
                  <a:solidFill>
                    <a:schemeClr val="bg1"/>
                  </a:solidFill>
                </a:rPr>
                <a:t>”13-vuotias koululainen on tekemässä </a:t>
              </a:r>
              <a:r>
                <a:rPr lang="fi-FI" i="1" dirty="0" err="1">
                  <a:solidFill>
                    <a:schemeClr val="bg1"/>
                  </a:solidFill>
                </a:rPr>
                <a:t>sys-teemikarttaa</a:t>
              </a:r>
              <a:r>
                <a:rPr lang="fi-FI" i="1" dirty="0">
                  <a:solidFill>
                    <a:schemeClr val="bg1"/>
                  </a:solidFill>
                </a:rPr>
                <a:t> aiheesta kestävä liikenne </a:t>
              </a:r>
              <a:r>
                <a:rPr lang="fi-FI" i="1" dirty="0" err="1">
                  <a:solidFill>
                    <a:schemeClr val="bg1"/>
                  </a:solidFill>
                </a:rPr>
                <a:t>kaupun-gissa</a:t>
              </a:r>
              <a:r>
                <a:rPr lang="fi-FI" i="1" dirty="0">
                  <a:solidFill>
                    <a:schemeClr val="bg1"/>
                  </a:solidFill>
                </a:rPr>
                <a:t>. Mitkä ovat systeemikartan osat?”</a:t>
              </a:r>
              <a:endParaRPr lang="LID4096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6583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kannettava tietokone, tietokone, asuste, sisä-&#10;&#10;Kuvaus luotu automaattisesti">
            <a:extLst>
              <a:ext uri="{FF2B5EF4-FFF2-40B4-BE49-F238E27FC236}">
                <a16:creationId xmlns:a16="http://schemas.microsoft.com/office/drawing/2014/main" id="{05A2724E-5E62-12D1-AA72-D6322A83B26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6096000" y="10"/>
            <a:ext cx="6096000" cy="6857989"/>
          </a:xfrm>
          <a:noFill/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3FA4565-73EE-AC81-773C-8B0E2C954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3" y="252000"/>
            <a:ext cx="5115086" cy="758954"/>
          </a:xfrm>
        </p:spPr>
        <p:txBody>
          <a:bodyPr anchor="t">
            <a:noAutofit/>
          </a:bodyPr>
          <a:lstStyle/>
          <a:p>
            <a:r>
              <a:rPr lang="fi-FI" sz="5100" dirty="0"/>
              <a:t>Tulosteen arviointi</a:t>
            </a:r>
            <a:endParaRPr lang="LID4096" sz="5100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217CA4D-2AFC-C8B4-8C35-B440E2659DF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96000" y="6605587"/>
            <a:ext cx="1998617" cy="2524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Kuva: Adobe Firefly</a:t>
            </a:r>
          </a:p>
        </p:txBody>
      </p:sp>
      <p:sp>
        <p:nvSpPr>
          <p:cNvPr id="4" name="Puhekupla: Suorakulmio, kulmat pyöristettu 3">
            <a:extLst>
              <a:ext uri="{FF2B5EF4-FFF2-40B4-BE49-F238E27FC236}">
                <a16:creationId xmlns:a16="http://schemas.microsoft.com/office/drawing/2014/main" id="{C1CBD271-7257-4B14-F600-AA8C4275A0CA}"/>
              </a:ext>
            </a:extLst>
          </p:cNvPr>
          <p:cNvSpPr/>
          <p:nvPr/>
        </p:nvSpPr>
        <p:spPr>
          <a:xfrm>
            <a:off x="1085935" y="1989107"/>
            <a:ext cx="3960000" cy="1080000"/>
          </a:xfrm>
          <a:prstGeom prst="wedgeRoundRectCallout">
            <a:avLst>
              <a:gd name="adj1" fmla="val -17819"/>
              <a:gd name="adj2" fmla="val 4904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Onko tuloste totta?</a:t>
            </a:r>
            <a:endParaRPr lang="LID4096" sz="2400" dirty="0"/>
          </a:p>
        </p:txBody>
      </p:sp>
      <p:sp>
        <p:nvSpPr>
          <p:cNvPr id="5" name="Puhekupla: Suorakulmio, kulmat pyöristettu 4">
            <a:extLst>
              <a:ext uri="{FF2B5EF4-FFF2-40B4-BE49-F238E27FC236}">
                <a16:creationId xmlns:a16="http://schemas.microsoft.com/office/drawing/2014/main" id="{96C98BCA-6922-CD30-945A-0BBA15470F51}"/>
              </a:ext>
            </a:extLst>
          </p:cNvPr>
          <p:cNvSpPr/>
          <p:nvPr/>
        </p:nvSpPr>
        <p:spPr>
          <a:xfrm>
            <a:off x="1085935" y="3517610"/>
            <a:ext cx="3960000" cy="1080000"/>
          </a:xfrm>
          <a:prstGeom prst="wedgeRoundRectCallout">
            <a:avLst>
              <a:gd name="adj1" fmla="val 25237"/>
              <a:gd name="adj2" fmla="val 4242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Sisältääkö tuloste virheitä?</a:t>
            </a:r>
          </a:p>
        </p:txBody>
      </p:sp>
      <p:sp>
        <p:nvSpPr>
          <p:cNvPr id="7" name="Puhekupla: Suorakulmio, kulmat pyöristettu 6">
            <a:extLst>
              <a:ext uri="{FF2B5EF4-FFF2-40B4-BE49-F238E27FC236}">
                <a16:creationId xmlns:a16="http://schemas.microsoft.com/office/drawing/2014/main" id="{7BCA3490-C21C-56A0-57C4-736D90FEA524}"/>
              </a:ext>
            </a:extLst>
          </p:cNvPr>
          <p:cNvSpPr/>
          <p:nvPr/>
        </p:nvSpPr>
        <p:spPr>
          <a:xfrm>
            <a:off x="1085935" y="5046112"/>
            <a:ext cx="3960000" cy="1080000"/>
          </a:xfrm>
          <a:prstGeom prst="wedgeRoundRectCallout">
            <a:avLst>
              <a:gd name="adj1" fmla="val 25121"/>
              <a:gd name="adj2" fmla="val 4775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Pitääkö kehotetta muokata paremmaksi?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600023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9F8C7285-8459-04C5-D2C4-6224CEE57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i="1" dirty="0"/>
              <a:t>13-vuotias koululainen on tekemässä systeemikarttaa aiheesta kestävä liikenne kaupungissa. Mitkä ovat systeemikartan osat?</a:t>
            </a:r>
            <a:endParaRPr lang="LID4096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1BD808A6-5BC6-A13B-1871-40C2F9D6B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Kielimalli-demo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35099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ADFDA4-AEB0-7D89-3ADF-59C9B857E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Tehtävä 3: Systeemikartan täydentäminen </a:t>
            </a:r>
            <a:endParaRPr lang="LID4096" sz="5100" dirty="0"/>
          </a:p>
        </p:txBody>
      </p:sp>
      <p:grpSp>
        <p:nvGrpSpPr>
          <p:cNvPr id="21" name="Ryhmä 20">
            <a:extLst>
              <a:ext uri="{FF2B5EF4-FFF2-40B4-BE49-F238E27FC236}">
                <a16:creationId xmlns:a16="http://schemas.microsoft.com/office/drawing/2014/main" id="{2700ED1B-16E3-8FE6-FA26-84792CD4D6A7}"/>
              </a:ext>
            </a:extLst>
          </p:cNvPr>
          <p:cNvGrpSpPr/>
          <p:nvPr/>
        </p:nvGrpSpPr>
        <p:grpSpPr>
          <a:xfrm>
            <a:off x="6753697" y="1965761"/>
            <a:ext cx="4788000" cy="2880000"/>
            <a:chOff x="6793406" y="2260361"/>
            <a:chExt cx="4788000" cy="2880000"/>
          </a:xfrm>
        </p:grpSpPr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F1D7C012-62C2-3937-EBF0-7A8D26814063}"/>
                </a:ext>
              </a:extLst>
            </p:cNvPr>
            <p:cNvGrpSpPr/>
            <p:nvPr/>
          </p:nvGrpSpPr>
          <p:grpSpPr>
            <a:xfrm>
              <a:off x="6793406" y="2260361"/>
              <a:ext cx="4788000" cy="2880000"/>
              <a:chOff x="6474222" y="1873576"/>
              <a:chExt cx="5337544" cy="3194824"/>
            </a:xfrm>
          </p:grpSpPr>
          <p:grpSp>
            <p:nvGrpSpPr>
              <p:cNvPr id="4" name="Ryhmä 3">
                <a:extLst>
                  <a:ext uri="{FF2B5EF4-FFF2-40B4-BE49-F238E27FC236}">
                    <a16:creationId xmlns:a16="http://schemas.microsoft.com/office/drawing/2014/main" id="{F64C2449-BE82-C350-BAA1-01AAC6537032}"/>
                  </a:ext>
                </a:extLst>
              </p:cNvPr>
              <p:cNvGrpSpPr/>
              <p:nvPr/>
            </p:nvGrpSpPr>
            <p:grpSpPr>
              <a:xfrm>
                <a:off x="6474222" y="1873576"/>
                <a:ext cx="5337544" cy="3194824"/>
                <a:chOff x="6474222" y="1873576"/>
                <a:chExt cx="5337544" cy="3194824"/>
              </a:xfrm>
            </p:grpSpPr>
            <p:sp>
              <p:nvSpPr>
                <p:cNvPr id="10" name="Suorakulmio 9">
                  <a:extLst>
                    <a:ext uri="{FF2B5EF4-FFF2-40B4-BE49-F238E27FC236}">
                      <a16:creationId xmlns:a16="http://schemas.microsoft.com/office/drawing/2014/main" id="{16E43842-9031-8BDE-3B0E-7DD43BDF033D}"/>
                    </a:ext>
                  </a:extLst>
                </p:cNvPr>
                <p:cNvSpPr/>
                <p:nvPr/>
              </p:nvSpPr>
              <p:spPr>
                <a:xfrm>
                  <a:off x="6474222" y="1873576"/>
                  <a:ext cx="5337544" cy="319482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ID4096">
                    <a:highlight>
                      <a:srgbClr val="CC00CC"/>
                    </a:highlight>
                  </a:endParaRPr>
                </a:p>
              </p:txBody>
            </p:sp>
            <p:sp>
              <p:nvSpPr>
                <p:cNvPr id="12" name="Suorakulmio: Pyöristetyt kulmat 11">
                  <a:extLst>
                    <a:ext uri="{FF2B5EF4-FFF2-40B4-BE49-F238E27FC236}">
                      <a16:creationId xmlns:a16="http://schemas.microsoft.com/office/drawing/2014/main" id="{C4C84D54-3629-F1B7-FB47-29925F8483DD}"/>
                    </a:ext>
                  </a:extLst>
                </p:cNvPr>
                <p:cNvSpPr/>
                <p:nvPr/>
              </p:nvSpPr>
              <p:spPr>
                <a:xfrm>
                  <a:off x="6946605" y="4012018"/>
                  <a:ext cx="1339702" cy="446568"/>
                </a:xfrm>
                <a:prstGeom prst="roundRect">
                  <a:avLst/>
                </a:prstGeom>
                <a:ln w="3810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fi-FI" b="1"/>
                </a:p>
              </p:txBody>
            </p:sp>
          </p:grpSp>
          <p:sp>
            <p:nvSpPr>
              <p:cNvPr id="5" name="Suorakulmio: Pyöristetyt kulmat 4">
                <a:extLst>
                  <a:ext uri="{FF2B5EF4-FFF2-40B4-BE49-F238E27FC236}">
                    <a16:creationId xmlns:a16="http://schemas.microsoft.com/office/drawing/2014/main" id="{5D4947D4-D251-9B30-81C4-2C61D2B57368}"/>
                  </a:ext>
                </a:extLst>
              </p:cNvPr>
              <p:cNvSpPr/>
              <p:nvPr/>
            </p:nvSpPr>
            <p:spPr>
              <a:xfrm>
                <a:off x="7996674" y="3068511"/>
                <a:ext cx="1956391" cy="602556"/>
              </a:xfrm>
              <a:prstGeom prst="roundRect">
                <a:avLst/>
              </a:prstGeom>
              <a:ln w="1905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dirty="0"/>
                  <a:t>Kestävä kaupunkiliikenne</a:t>
                </a:r>
              </a:p>
            </p:txBody>
          </p:sp>
          <p:sp>
            <p:nvSpPr>
              <p:cNvPr id="6" name="Suorakulmio: Pyöristetyt kulmat 5">
                <a:extLst>
                  <a:ext uri="{FF2B5EF4-FFF2-40B4-BE49-F238E27FC236}">
                    <a16:creationId xmlns:a16="http://schemas.microsoft.com/office/drawing/2014/main" id="{4BF6B501-DE5F-7B2D-EB22-B590CB6B3157}"/>
                  </a:ext>
                </a:extLst>
              </p:cNvPr>
              <p:cNvSpPr/>
              <p:nvPr/>
            </p:nvSpPr>
            <p:spPr>
              <a:xfrm>
                <a:off x="6711728" y="3936984"/>
                <a:ext cx="1505706" cy="747524"/>
              </a:xfrm>
              <a:prstGeom prst="roundRect">
                <a:avLst/>
              </a:prstGeom>
              <a:ln w="381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dirty="0"/>
                  <a:t>Kulkuneuvot</a:t>
                </a:r>
                <a:endParaRPr lang="fi-FI" sz="1100" dirty="0"/>
              </a:p>
            </p:txBody>
          </p:sp>
          <p:sp>
            <p:nvSpPr>
              <p:cNvPr id="7" name="Suorakulmio: Pyöristetyt kulmat 6">
                <a:extLst>
                  <a:ext uri="{FF2B5EF4-FFF2-40B4-BE49-F238E27FC236}">
                    <a16:creationId xmlns:a16="http://schemas.microsoft.com/office/drawing/2014/main" id="{B40B67AD-859E-426B-11BC-E2B76597F9C7}"/>
                  </a:ext>
                </a:extLst>
              </p:cNvPr>
              <p:cNvSpPr/>
              <p:nvPr/>
            </p:nvSpPr>
            <p:spPr>
              <a:xfrm>
                <a:off x="9760904" y="3902037"/>
                <a:ext cx="1828583" cy="680210"/>
              </a:xfrm>
              <a:prstGeom prst="roundRect">
                <a:avLst/>
              </a:prstGeom>
              <a:ln w="381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dirty="0"/>
                  <a:t>Päästöt</a:t>
                </a:r>
              </a:p>
            </p:txBody>
          </p:sp>
          <p:sp>
            <p:nvSpPr>
              <p:cNvPr id="9" name="Suorakulmio: Pyöristetyt kulmat 8">
                <a:extLst>
                  <a:ext uri="{FF2B5EF4-FFF2-40B4-BE49-F238E27FC236}">
                    <a16:creationId xmlns:a16="http://schemas.microsoft.com/office/drawing/2014/main" id="{5EB56F10-94A9-2E71-0EC8-D8CE9C24D0D1}"/>
                  </a:ext>
                </a:extLst>
              </p:cNvPr>
              <p:cNvSpPr/>
              <p:nvPr/>
            </p:nvSpPr>
            <p:spPr>
              <a:xfrm>
                <a:off x="8289719" y="1914929"/>
                <a:ext cx="1339702" cy="446568"/>
              </a:xfrm>
              <a:prstGeom prst="roundRect">
                <a:avLst/>
              </a:prstGeom>
              <a:ln w="381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dirty="0"/>
                  <a:t>Käyttäjät</a:t>
                </a:r>
                <a:endParaRPr lang="fi-FI" sz="1200" dirty="0"/>
              </a:p>
            </p:txBody>
          </p:sp>
        </p:grpSp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826197CF-7915-3D2C-F587-E396B0C67C2F}"/>
                </a:ext>
              </a:extLst>
            </p:cNvPr>
            <p:cNvSpPr/>
            <p:nvPr/>
          </p:nvSpPr>
          <p:spPr>
            <a:xfrm>
              <a:off x="8544296" y="4264557"/>
              <a:ext cx="999460" cy="396037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>
                  <a:solidFill>
                    <a:srgbClr val="5E00C6"/>
                  </a:solidFill>
                </a:rPr>
                <a:t>Reitit</a:t>
              </a:r>
              <a:endParaRPr lang="fi-FI" sz="1100" b="1" dirty="0">
                <a:solidFill>
                  <a:srgbClr val="5E00C6"/>
                </a:solidFill>
              </a:endParaRPr>
            </a:p>
          </p:txBody>
        </p:sp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C00D38CA-B23D-97A4-6A50-A7C2EF847C8E}"/>
                </a:ext>
              </a:extLst>
            </p:cNvPr>
            <p:cNvSpPr/>
            <p:nvPr/>
          </p:nvSpPr>
          <p:spPr>
            <a:xfrm>
              <a:off x="7322635" y="2830519"/>
              <a:ext cx="999460" cy="396037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>
                  <a:solidFill>
                    <a:srgbClr val="5E00C6"/>
                  </a:solidFill>
                </a:rPr>
                <a:t>Hinnat</a:t>
              </a:r>
              <a:endParaRPr lang="fi-FI" sz="1100" b="1" dirty="0">
                <a:solidFill>
                  <a:srgbClr val="5E00C6"/>
                </a:solidFill>
              </a:endParaRPr>
            </a:p>
          </p:txBody>
        </p:sp>
        <p:sp>
          <p:nvSpPr>
            <p:cNvPr id="16" name="Suorakulmio: Pyöristetyt kulmat 15">
              <a:extLst>
                <a:ext uri="{FF2B5EF4-FFF2-40B4-BE49-F238E27FC236}">
                  <a16:creationId xmlns:a16="http://schemas.microsoft.com/office/drawing/2014/main" id="{445011DA-48F6-1D04-BACA-13E5D2400821}"/>
                </a:ext>
              </a:extLst>
            </p:cNvPr>
            <p:cNvSpPr/>
            <p:nvPr/>
          </p:nvSpPr>
          <p:spPr>
            <a:xfrm>
              <a:off x="9735553" y="2837921"/>
              <a:ext cx="999460" cy="396037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>
                  <a:solidFill>
                    <a:srgbClr val="5E00C6"/>
                  </a:solidFill>
                </a:rPr>
                <a:t>Aikataulut</a:t>
              </a:r>
              <a:endParaRPr lang="fi-FI" sz="1100" b="1" dirty="0">
                <a:solidFill>
                  <a:srgbClr val="5E00C6"/>
                </a:solidFill>
              </a:endParaRPr>
            </a:p>
          </p:txBody>
        </p:sp>
      </p:grpSp>
      <p:sp>
        <p:nvSpPr>
          <p:cNvPr id="17" name="Tekstiruutu 16">
            <a:extLst>
              <a:ext uri="{FF2B5EF4-FFF2-40B4-BE49-F238E27FC236}">
                <a16:creationId xmlns:a16="http://schemas.microsoft.com/office/drawing/2014/main" id="{D2EE05B3-A980-E8D7-2D5C-9FA7C4E55532}"/>
              </a:ext>
            </a:extLst>
          </p:cNvPr>
          <p:cNvSpPr txBox="1"/>
          <p:nvPr/>
        </p:nvSpPr>
        <p:spPr>
          <a:xfrm>
            <a:off x="859461" y="5480484"/>
            <a:ext cx="2166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1. Muotoilkaa kehote.</a:t>
            </a:r>
            <a:endParaRPr lang="LID4096" sz="2400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9C4AA8B0-7667-EE78-4398-EA342FC1CFA6}"/>
              </a:ext>
            </a:extLst>
          </p:cNvPr>
          <p:cNvSpPr txBox="1"/>
          <p:nvPr/>
        </p:nvSpPr>
        <p:spPr>
          <a:xfrm>
            <a:off x="4105771" y="5480483"/>
            <a:ext cx="1940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2. Arvioikaa tulostetta.</a:t>
            </a:r>
            <a:endParaRPr lang="LID4096" sz="2400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AA5305B7-BC6D-954D-BFC9-3BA341857691}"/>
              </a:ext>
            </a:extLst>
          </p:cNvPr>
          <p:cNvSpPr txBox="1"/>
          <p:nvPr/>
        </p:nvSpPr>
        <p:spPr>
          <a:xfrm>
            <a:off x="7021553" y="5474566"/>
            <a:ext cx="425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3. Valitkaa ja lisätkää systeemikarttaan 2-3 asiaa.</a:t>
            </a:r>
            <a:endParaRPr lang="LID4096" sz="2400" dirty="0"/>
          </a:p>
        </p:txBody>
      </p:sp>
      <p:grpSp>
        <p:nvGrpSpPr>
          <p:cNvPr id="26" name="Ryhmä 25">
            <a:extLst>
              <a:ext uri="{FF2B5EF4-FFF2-40B4-BE49-F238E27FC236}">
                <a16:creationId xmlns:a16="http://schemas.microsoft.com/office/drawing/2014/main" id="{34E7079E-4FC1-FCC5-F254-86B7EA49321B}"/>
              </a:ext>
            </a:extLst>
          </p:cNvPr>
          <p:cNvGrpSpPr/>
          <p:nvPr/>
        </p:nvGrpSpPr>
        <p:grpSpPr>
          <a:xfrm>
            <a:off x="519898" y="1920041"/>
            <a:ext cx="2765657" cy="2880000"/>
            <a:chOff x="416455" y="1997838"/>
            <a:chExt cx="4655890" cy="3959604"/>
          </a:xfrm>
        </p:grpSpPr>
        <p:sp>
          <p:nvSpPr>
            <p:cNvPr id="27" name="Puhekupla: Suorakulmio, kulmat pyöristettu 26">
              <a:extLst>
                <a:ext uri="{FF2B5EF4-FFF2-40B4-BE49-F238E27FC236}">
                  <a16:creationId xmlns:a16="http://schemas.microsoft.com/office/drawing/2014/main" id="{360A11BE-58A9-6128-47EA-83727C1FB342}"/>
                </a:ext>
              </a:extLst>
            </p:cNvPr>
            <p:cNvSpPr/>
            <p:nvPr/>
          </p:nvSpPr>
          <p:spPr>
            <a:xfrm>
              <a:off x="416455" y="1997838"/>
              <a:ext cx="4655890" cy="3959604"/>
            </a:xfrm>
            <a:prstGeom prst="wedgeRoundRectCallout">
              <a:avLst>
                <a:gd name="adj1" fmla="val -32444"/>
                <a:gd name="adj2" fmla="val 65472"/>
                <a:gd name="adj3" fmla="val 1666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28" name="Tekstiruutu 27">
              <a:extLst>
                <a:ext uri="{FF2B5EF4-FFF2-40B4-BE49-F238E27FC236}">
                  <a16:creationId xmlns:a16="http://schemas.microsoft.com/office/drawing/2014/main" id="{23323CA4-FCEC-2BC2-0742-432883278D4F}"/>
                </a:ext>
              </a:extLst>
            </p:cNvPr>
            <p:cNvSpPr txBox="1"/>
            <p:nvPr/>
          </p:nvSpPr>
          <p:spPr>
            <a:xfrm>
              <a:off x="852681" y="2503275"/>
              <a:ext cx="3917660" cy="3004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400" i="1" dirty="0">
                  <a:solidFill>
                    <a:schemeClr val="bg1"/>
                  </a:solidFill>
                </a:rPr>
                <a:t>”</a:t>
              </a:r>
              <a:r>
                <a:rPr lang="fi-FI" sz="1600" i="1">
                  <a:solidFill>
                    <a:schemeClr val="bg1"/>
                  </a:solidFill>
                </a:rPr>
                <a:t>13-vuotias koululainen on </a:t>
              </a:r>
              <a:r>
                <a:rPr lang="fi-FI" sz="1600" i="1" dirty="0">
                  <a:solidFill>
                    <a:schemeClr val="bg1"/>
                  </a:solidFill>
                </a:rPr>
                <a:t>tekemässä systeemi-karttaa aiheesta kestävä liikenne kaupungissa. Mitkä ovat systeemikartan osat?”</a:t>
              </a:r>
              <a:endParaRPr lang="LID4096" sz="24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F5E29F71-21D0-E228-623A-8A33137C3F84}"/>
              </a:ext>
            </a:extLst>
          </p:cNvPr>
          <p:cNvGrpSpPr/>
          <p:nvPr/>
        </p:nvGrpSpPr>
        <p:grpSpPr>
          <a:xfrm>
            <a:off x="3636057" y="1965761"/>
            <a:ext cx="2880000" cy="2880000"/>
            <a:chOff x="3675766" y="2260361"/>
            <a:chExt cx="2880000" cy="2880000"/>
          </a:xfrm>
        </p:grpSpPr>
        <p:pic>
          <p:nvPicPr>
            <p:cNvPr id="23" name="Kuva 22" descr="Kuva, joka sisältää kohteen kannettava tietokone, tietokone, asuste, sisä-&#10;&#10;Kuvaus luotu automaattisesti">
              <a:extLst>
                <a:ext uri="{FF2B5EF4-FFF2-40B4-BE49-F238E27FC236}">
                  <a16:creationId xmlns:a16="http://schemas.microsoft.com/office/drawing/2014/main" id="{8DBFDED6-222E-EBF1-5ECA-F24EBBA89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5766" y="2260361"/>
              <a:ext cx="2880000" cy="2880000"/>
            </a:xfrm>
            <a:prstGeom prst="rect">
              <a:avLst/>
            </a:prstGeom>
          </p:spPr>
        </p:pic>
        <p:sp>
          <p:nvSpPr>
            <p:cNvPr id="8" name="Tekstiruutu 7">
              <a:extLst>
                <a:ext uri="{FF2B5EF4-FFF2-40B4-BE49-F238E27FC236}">
                  <a16:creationId xmlns:a16="http://schemas.microsoft.com/office/drawing/2014/main" id="{B20F2EA2-811B-7D60-C4BF-53AFD2801C3F}"/>
                </a:ext>
              </a:extLst>
            </p:cNvPr>
            <p:cNvSpPr txBox="1"/>
            <p:nvPr/>
          </p:nvSpPr>
          <p:spPr>
            <a:xfrm>
              <a:off x="3675766" y="4909529"/>
              <a:ext cx="118013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900" dirty="0" err="1">
                  <a:solidFill>
                    <a:schemeClr val="bg1"/>
                  </a:solidFill>
                </a:rPr>
                <a:t>Kuva:Adobe</a:t>
              </a:r>
              <a:r>
                <a:rPr lang="fi-FI" sz="900" dirty="0">
                  <a:solidFill>
                    <a:schemeClr val="bg1"/>
                  </a:solidFill>
                </a:rPr>
                <a:t> </a:t>
              </a:r>
              <a:r>
                <a:rPr lang="fi-FI" sz="900" dirty="0" err="1">
                  <a:solidFill>
                    <a:schemeClr val="bg1"/>
                  </a:solidFill>
                </a:rPr>
                <a:t>Firefly</a:t>
              </a:r>
              <a:endParaRPr lang="LID4096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0165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64;g10b788cb8c9_0_18">
            <a:extLst>
              <a:ext uri="{FF2B5EF4-FFF2-40B4-BE49-F238E27FC236}">
                <a16:creationId xmlns:a16="http://schemas.microsoft.com/office/drawing/2014/main" id="{E4F940E8-699F-7352-A9A1-52C2A17F9FD2}"/>
              </a:ext>
            </a:extLst>
          </p:cNvPr>
          <p:cNvPicPr preferRelativeResize="0">
            <a:picLocks noGrp="1"/>
          </p:cNvPicPr>
          <p:nvPr>
            <p:ph type="pic" idx="1"/>
          </p:nvPr>
        </p:nvPicPr>
        <p:blipFill rotWithShape="1">
          <a:blip r:embed="rId3">
            <a:alphaModFix/>
          </a:blip>
          <a:srcRect t="5011" b="5011"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FE79B17B-6161-83BA-7527-4D7F87BA44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endParaRPr lang="fi-FI" i="1" dirty="0"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endParaRPr lang="fi-FI" dirty="0"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endParaRPr lang="fi-FI" dirty="0"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r>
              <a:rPr lang="fi-FI" dirty="0">
                <a:ea typeface="Arial"/>
                <a:cs typeface="Arial"/>
                <a:sym typeface="Arial"/>
              </a:rPr>
              <a:t>Aalto-yliopisto on </a:t>
            </a:r>
            <a:r>
              <a:rPr lang="fi-FI" dirty="0">
                <a:latin typeface="Bw Gradual Medium" pitchFamily="2" charset="77"/>
                <a:ea typeface="Arial"/>
                <a:cs typeface="Arial"/>
                <a:sym typeface="Arial"/>
              </a:rPr>
              <a:t>monialainen </a:t>
            </a:r>
            <a:r>
              <a:rPr lang="fi-FI" dirty="0">
                <a:latin typeface="Bw Gradual Medium" pitchFamily="2" charset="77"/>
              </a:rPr>
              <a:t>oppilaitos</a:t>
            </a:r>
            <a:r>
              <a:rPr lang="fi-FI" dirty="0">
                <a:ea typeface="Arial"/>
                <a:cs typeface="Arial"/>
                <a:sym typeface="Arial"/>
              </a:rPr>
              <a:t>, jossa tiede ja taide kohtaavat tekniikan ja talouden.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br>
              <a:rPr lang="fi-FI" dirty="0"/>
            </a:br>
            <a:r>
              <a:rPr lang="fi-FI" dirty="0">
                <a:ea typeface="Arial"/>
                <a:cs typeface="Arial"/>
                <a:sym typeface="Arial"/>
              </a:rPr>
              <a:t>Rakennamme </a:t>
            </a:r>
            <a:r>
              <a:rPr lang="fi-FI" dirty="0">
                <a:latin typeface="Bw Gradual Medium" pitchFamily="2" charset="77"/>
              </a:rPr>
              <a:t>kestävää tulevaisuutta</a:t>
            </a:r>
            <a:r>
              <a:rPr lang="fi-FI" dirty="0">
                <a:ea typeface="Arial"/>
                <a:cs typeface="Arial"/>
                <a:sym typeface="Arial"/>
              </a:rPr>
              <a:t> korkeatasoisen tutkimuksen, opetuksen ja taiteellisen toiminnan keinoin.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B250D89-881C-E3BF-F146-18FEE4C6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Aalto-yliopisto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088BD9E-B244-75BF-707F-3914A359D96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23415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AE34DD-3F2F-0AA7-63EA-C6FCD994EE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849" y="2079464"/>
            <a:ext cx="4549476" cy="452653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dirty="0"/>
              <a:t>Mitkä järjestelmän osat ovat yhteydessä toisiinsa?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Kuvaus viereen minkälainen yhteys on.</a:t>
            </a:r>
            <a:endParaRPr lang="LID4096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1B0A285-31AE-EFD3-1BBF-977BF49A6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Systeemikartan osien väliset yhteydet</a:t>
            </a:r>
            <a:endParaRPr lang="LID4096" sz="5100" dirty="0"/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225586E6-D517-1D9F-AB3E-96D4490E638A}"/>
              </a:ext>
            </a:extLst>
          </p:cNvPr>
          <p:cNvGrpSpPr/>
          <p:nvPr/>
        </p:nvGrpSpPr>
        <p:grpSpPr>
          <a:xfrm>
            <a:off x="5483051" y="2079464"/>
            <a:ext cx="6442680" cy="3925520"/>
            <a:chOff x="5323660" y="1492234"/>
            <a:chExt cx="6442680" cy="3925520"/>
          </a:xfrm>
        </p:grpSpPr>
        <p:sp>
          <p:nvSpPr>
            <p:cNvPr id="6" name="Suorakulmio: Pyöristetyt kulmat 5">
              <a:extLst>
                <a:ext uri="{FF2B5EF4-FFF2-40B4-BE49-F238E27FC236}">
                  <a16:creationId xmlns:a16="http://schemas.microsoft.com/office/drawing/2014/main" id="{7E316733-87C2-60C8-C492-AEC3804F2DAF}"/>
                </a:ext>
              </a:extLst>
            </p:cNvPr>
            <p:cNvSpPr/>
            <p:nvPr/>
          </p:nvSpPr>
          <p:spPr>
            <a:xfrm>
              <a:off x="7830209" y="3084771"/>
              <a:ext cx="1648653" cy="468675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Kestävä kaupunkiliikenne</a:t>
              </a:r>
            </a:p>
          </p:txBody>
        </p:sp>
        <p:sp>
          <p:nvSpPr>
            <p:cNvPr id="7" name="Suorakulmio: Pyöristetyt kulmat 6">
              <a:extLst>
                <a:ext uri="{FF2B5EF4-FFF2-40B4-BE49-F238E27FC236}">
                  <a16:creationId xmlns:a16="http://schemas.microsoft.com/office/drawing/2014/main" id="{55C86EFF-3E29-35F6-4F5A-2466D082A497}"/>
                </a:ext>
              </a:extLst>
            </p:cNvPr>
            <p:cNvSpPr/>
            <p:nvPr/>
          </p:nvSpPr>
          <p:spPr>
            <a:xfrm>
              <a:off x="10238070" y="2318426"/>
              <a:ext cx="986399" cy="378370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Aikataulut</a:t>
              </a:r>
            </a:p>
          </p:txBody>
        </p:sp>
        <p:sp>
          <p:nvSpPr>
            <p:cNvPr id="8" name="Suorakulmio: Pyöristetyt kulmat 7">
              <a:extLst>
                <a:ext uri="{FF2B5EF4-FFF2-40B4-BE49-F238E27FC236}">
                  <a16:creationId xmlns:a16="http://schemas.microsoft.com/office/drawing/2014/main" id="{A2BFBEE1-B492-C266-C058-B47D8F04D659}"/>
                </a:ext>
              </a:extLst>
            </p:cNvPr>
            <p:cNvSpPr/>
            <p:nvPr/>
          </p:nvSpPr>
          <p:spPr>
            <a:xfrm>
              <a:off x="10238071" y="4192080"/>
              <a:ext cx="878748" cy="378370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Päästöt</a:t>
              </a:r>
            </a:p>
          </p:txBody>
        </p:sp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CC3C4B50-220A-0FEB-78C9-2462E6173CDF}"/>
                </a:ext>
              </a:extLst>
            </p:cNvPr>
            <p:cNvSpPr/>
            <p:nvPr/>
          </p:nvSpPr>
          <p:spPr>
            <a:xfrm>
              <a:off x="8213684" y="5003846"/>
              <a:ext cx="878748" cy="378370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Reitit</a:t>
              </a:r>
            </a:p>
          </p:txBody>
        </p:sp>
        <p:sp>
          <p:nvSpPr>
            <p:cNvPr id="10" name="Suorakulmio: Pyöristetyt kulmat 9">
              <a:extLst>
                <a:ext uri="{FF2B5EF4-FFF2-40B4-BE49-F238E27FC236}">
                  <a16:creationId xmlns:a16="http://schemas.microsoft.com/office/drawing/2014/main" id="{7BC1B583-D037-747F-40B7-B302B574263D}"/>
                </a:ext>
              </a:extLst>
            </p:cNvPr>
            <p:cNvSpPr/>
            <p:nvPr/>
          </p:nvSpPr>
          <p:spPr>
            <a:xfrm>
              <a:off x="5946568" y="4223896"/>
              <a:ext cx="1025745" cy="378370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Kulkuneuvot</a:t>
              </a:r>
            </a:p>
          </p:txBody>
        </p:sp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4D39F04C-E5D4-9172-2472-FBDD6BA49994}"/>
                </a:ext>
              </a:extLst>
            </p:cNvPr>
            <p:cNvSpPr/>
            <p:nvPr/>
          </p:nvSpPr>
          <p:spPr>
            <a:xfrm>
              <a:off x="6020066" y="2318426"/>
              <a:ext cx="878748" cy="378370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Hinnat</a:t>
              </a:r>
            </a:p>
          </p:txBody>
        </p:sp>
        <p:sp>
          <p:nvSpPr>
            <p:cNvPr id="12" name="Suorakulmio: Pyöristetyt kulmat 11">
              <a:extLst>
                <a:ext uri="{FF2B5EF4-FFF2-40B4-BE49-F238E27FC236}">
                  <a16:creationId xmlns:a16="http://schemas.microsoft.com/office/drawing/2014/main" id="{4BA25804-0C93-61DC-B447-821937314321}"/>
                </a:ext>
              </a:extLst>
            </p:cNvPr>
            <p:cNvSpPr/>
            <p:nvPr/>
          </p:nvSpPr>
          <p:spPr>
            <a:xfrm>
              <a:off x="8047955" y="1492234"/>
              <a:ext cx="878748" cy="378370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i-FI" sz="1050" b="1" dirty="0"/>
                <a:t>Käyttäjät</a:t>
              </a:r>
            </a:p>
          </p:txBody>
        </p:sp>
        <p:cxnSp>
          <p:nvCxnSpPr>
            <p:cNvPr id="13" name="Suora nuoliyhdysviiva 12">
              <a:extLst>
                <a:ext uri="{FF2B5EF4-FFF2-40B4-BE49-F238E27FC236}">
                  <a16:creationId xmlns:a16="http://schemas.microsoft.com/office/drawing/2014/main" id="{6677CA17-66F7-ACE8-D745-0331877BBA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59440" y="2834285"/>
              <a:ext cx="0" cy="1399029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uora nuoliyhdysviiva 13">
              <a:extLst>
                <a:ext uri="{FF2B5EF4-FFF2-40B4-BE49-F238E27FC236}">
                  <a16:creationId xmlns:a16="http://schemas.microsoft.com/office/drawing/2014/main" id="{96F3E46F-4131-79E4-ED39-34AA303FD0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0179" y="4381265"/>
              <a:ext cx="3115286" cy="10286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uora nuoliyhdysviiva 14">
              <a:extLst>
                <a:ext uri="{FF2B5EF4-FFF2-40B4-BE49-F238E27FC236}">
                  <a16:creationId xmlns:a16="http://schemas.microsoft.com/office/drawing/2014/main" id="{C97AD8FE-F01B-9479-7B6D-BB7D58F90A4B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H="1" flipV="1">
              <a:off x="9037505" y="1681419"/>
              <a:ext cx="1693765" cy="637007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uora nuoliyhdysviiva 15">
              <a:extLst>
                <a:ext uri="{FF2B5EF4-FFF2-40B4-BE49-F238E27FC236}">
                  <a16:creationId xmlns:a16="http://schemas.microsoft.com/office/drawing/2014/main" id="{DA542CEB-EF59-835F-5C85-E29B80FF97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58923" y="1877834"/>
              <a:ext cx="1648653" cy="2286269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iruutu 16">
              <a:extLst>
                <a:ext uri="{FF2B5EF4-FFF2-40B4-BE49-F238E27FC236}">
                  <a16:creationId xmlns:a16="http://schemas.microsoft.com/office/drawing/2014/main" id="{99EC8D55-9B45-4796-6B40-24036818D4B3}"/>
                </a:ext>
              </a:extLst>
            </p:cNvPr>
            <p:cNvSpPr txBox="1"/>
            <p:nvPr/>
          </p:nvSpPr>
          <p:spPr>
            <a:xfrm>
              <a:off x="5777353" y="1623633"/>
              <a:ext cx="244696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050" dirty="0"/>
                <a:t>Vaikuttaa kulkuneuvon</a:t>
              </a:r>
            </a:p>
            <a:p>
              <a:r>
                <a:rPr lang="fi-FI" sz="1050" dirty="0"/>
                <a:t> valintaan</a:t>
              </a:r>
            </a:p>
          </p:txBody>
        </p:sp>
        <p:sp>
          <p:nvSpPr>
            <p:cNvPr id="18" name="Tekstiruutu 17">
              <a:extLst>
                <a:ext uri="{FF2B5EF4-FFF2-40B4-BE49-F238E27FC236}">
                  <a16:creationId xmlns:a16="http://schemas.microsoft.com/office/drawing/2014/main" id="{60FE5202-68BE-81FC-E7BE-8D1B4B151F69}"/>
                </a:ext>
              </a:extLst>
            </p:cNvPr>
            <p:cNvSpPr txBox="1"/>
            <p:nvPr/>
          </p:nvSpPr>
          <p:spPr>
            <a:xfrm>
              <a:off x="5323660" y="3280810"/>
              <a:ext cx="13928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050" dirty="0"/>
                <a:t>Voi nostaa tai laskea hintaa</a:t>
              </a:r>
            </a:p>
            <a:p>
              <a:endParaRPr lang="fi-FI" dirty="0"/>
            </a:p>
          </p:txBody>
        </p:sp>
        <p:sp>
          <p:nvSpPr>
            <p:cNvPr id="19" name="Tekstiruutu 18">
              <a:extLst>
                <a:ext uri="{FF2B5EF4-FFF2-40B4-BE49-F238E27FC236}">
                  <a16:creationId xmlns:a16="http://schemas.microsoft.com/office/drawing/2014/main" id="{252DB829-9A94-037A-832F-C8254E0C3A68}"/>
                </a:ext>
              </a:extLst>
            </p:cNvPr>
            <p:cNvSpPr txBox="1"/>
            <p:nvPr/>
          </p:nvSpPr>
          <p:spPr>
            <a:xfrm>
              <a:off x="7961426" y="2404398"/>
              <a:ext cx="244696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050" dirty="0"/>
                <a:t>Käyttäjä valitsee </a:t>
              </a:r>
            </a:p>
            <a:p>
              <a:r>
                <a:rPr lang="fi-FI" sz="1050" dirty="0"/>
                <a:t>kulkuneuvon</a:t>
              </a:r>
            </a:p>
          </p:txBody>
        </p:sp>
        <p:sp>
          <p:nvSpPr>
            <p:cNvPr id="20" name="Tekstiruutu 19">
              <a:extLst>
                <a:ext uri="{FF2B5EF4-FFF2-40B4-BE49-F238E27FC236}">
                  <a16:creationId xmlns:a16="http://schemas.microsoft.com/office/drawing/2014/main" id="{579BB5F4-B12E-46D5-06D8-E4400C6E4156}"/>
                </a:ext>
              </a:extLst>
            </p:cNvPr>
            <p:cNvSpPr txBox="1"/>
            <p:nvPr/>
          </p:nvSpPr>
          <p:spPr>
            <a:xfrm>
              <a:off x="7348143" y="3802143"/>
              <a:ext cx="244696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050" dirty="0"/>
                <a:t>Valmistus ja energian lähde lisää tai vähentää päästöjä</a:t>
              </a:r>
            </a:p>
          </p:txBody>
        </p:sp>
        <p:sp>
          <p:nvSpPr>
            <p:cNvPr id="21" name="Tekstiruutu 20">
              <a:extLst>
                <a:ext uri="{FF2B5EF4-FFF2-40B4-BE49-F238E27FC236}">
                  <a16:creationId xmlns:a16="http://schemas.microsoft.com/office/drawing/2014/main" id="{410701BF-9DF5-A1FC-4D6C-CC7C9E00E376}"/>
                </a:ext>
              </a:extLst>
            </p:cNvPr>
            <p:cNvSpPr txBox="1"/>
            <p:nvPr/>
          </p:nvSpPr>
          <p:spPr>
            <a:xfrm>
              <a:off x="6578508" y="5002256"/>
              <a:ext cx="153412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050" dirty="0"/>
                <a:t>Vaikuttavaa kulkuneuvon valintaa</a:t>
              </a:r>
            </a:p>
          </p:txBody>
        </p:sp>
        <p:sp>
          <p:nvSpPr>
            <p:cNvPr id="22" name="Tekstiruutu 21">
              <a:extLst>
                <a:ext uri="{FF2B5EF4-FFF2-40B4-BE49-F238E27FC236}">
                  <a16:creationId xmlns:a16="http://schemas.microsoft.com/office/drawing/2014/main" id="{FC613025-BB99-1AC4-23E4-3C555C99FBCE}"/>
                </a:ext>
              </a:extLst>
            </p:cNvPr>
            <p:cNvSpPr txBox="1"/>
            <p:nvPr/>
          </p:nvSpPr>
          <p:spPr>
            <a:xfrm>
              <a:off x="9893337" y="1536136"/>
              <a:ext cx="187300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050" dirty="0"/>
                <a:t>Vaikuttaa</a:t>
              </a:r>
            </a:p>
            <a:p>
              <a:r>
                <a:rPr lang="fi-FI" sz="1050" dirty="0"/>
                <a:t> kulkuneuvon valintaan</a:t>
              </a:r>
            </a:p>
          </p:txBody>
        </p:sp>
        <p:cxnSp>
          <p:nvCxnSpPr>
            <p:cNvPr id="23" name="Suora nuoliyhdysviiva 22">
              <a:extLst>
                <a:ext uri="{FF2B5EF4-FFF2-40B4-BE49-F238E27FC236}">
                  <a16:creationId xmlns:a16="http://schemas.microsoft.com/office/drawing/2014/main" id="{5C71E1BE-8977-6262-866F-74F6375F8AA3}"/>
                </a:ext>
              </a:extLst>
            </p:cNvPr>
            <p:cNvCxnSpPr>
              <a:cxnSpLocks/>
              <a:stCxn id="11" idx="0"/>
            </p:cNvCxnSpPr>
            <p:nvPr/>
          </p:nvCxnSpPr>
          <p:spPr>
            <a:xfrm flipV="1">
              <a:off x="6459440" y="1698649"/>
              <a:ext cx="1512618" cy="619777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uora nuoliyhdysviiva 23">
              <a:extLst>
                <a:ext uri="{FF2B5EF4-FFF2-40B4-BE49-F238E27FC236}">
                  <a16:creationId xmlns:a16="http://schemas.microsoft.com/office/drawing/2014/main" id="{850CA23E-0475-9670-74DE-F85DA2F2F6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20179" y="4646492"/>
              <a:ext cx="1204138" cy="520702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4959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D945712F-4510-5B1E-14A7-06C065C3E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Tehtävä 4: Yhteyksien tunnistaminen</a:t>
            </a:r>
            <a:endParaRPr lang="LID4096" sz="5100" dirty="0"/>
          </a:p>
        </p:txBody>
      </p:sp>
      <p:grpSp>
        <p:nvGrpSpPr>
          <p:cNvPr id="49" name="Ryhmä 48">
            <a:extLst>
              <a:ext uri="{FF2B5EF4-FFF2-40B4-BE49-F238E27FC236}">
                <a16:creationId xmlns:a16="http://schemas.microsoft.com/office/drawing/2014/main" id="{6A4DEC6E-1F2A-D9DE-F07A-3A0180BA662B}"/>
              </a:ext>
            </a:extLst>
          </p:cNvPr>
          <p:cNvGrpSpPr/>
          <p:nvPr/>
        </p:nvGrpSpPr>
        <p:grpSpPr>
          <a:xfrm>
            <a:off x="645952" y="1996579"/>
            <a:ext cx="4630758" cy="2880000"/>
            <a:chOff x="645952" y="1996580"/>
            <a:chExt cx="5220000" cy="3665989"/>
          </a:xfrm>
        </p:grpSpPr>
        <p:grpSp>
          <p:nvGrpSpPr>
            <p:cNvPr id="28" name="Ryhmä 27">
              <a:extLst>
                <a:ext uri="{FF2B5EF4-FFF2-40B4-BE49-F238E27FC236}">
                  <a16:creationId xmlns:a16="http://schemas.microsoft.com/office/drawing/2014/main" id="{BC8A135F-8D82-4487-017B-79BDA9D18031}"/>
                </a:ext>
              </a:extLst>
            </p:cNvPr>
            <p:cNvGrpSpPr/>
            <p:nvPr/>
          </p:nvGrpSpPr>
          <p:grpSpPr>
            <a:xfrm>
              <a:off x="948685" y="2138187"/>
              <a:ext cx="4648320" cy="3226458"/>
              <a:chOff x="5579504" y="1492234"/>
              <a:chExt cx="5644968" cy="3889982"/>
            </a:xfrm>
          </p:grpSpPr>
          <p:sp>
            <p:nvSpPr>
              <p:cNvPr id="29" name="Suorakulmio: Pyöristetyt kulmat 28">
                <a:extLst>
                  <a:ext uri="{FF2B5EF4-FFF2-40B4-BE49-F238E27FC236}">
                    <a16:creationId xmlns:a16="http://schemas.microsoft.com/office/drawing/2014/main" id="{4BCB06B8-BB51-18C6-BE7C-E5E2268177EB}"/>
                  </a:ext>
                </a:extLst>
              </p:cNvPr>
              <p:cNvSpPr/>
              <p:nvPr/>
            </p:nvSpPr>
            <p:spPr>
              <a:xfrm>
                <a:off x="7830209" y="3084771"/>
                <a:ext cx="1964898" cy="468675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Kestävä kaupunkiliikenne</a:t>
                </a:r>
              </a:p>
            </p:txBody>
          </p:sp>
          <p:sp>
            <p:nvSpPr>
              <p:cNvPr id="30" name="Suorakulmio: Pyöristetyt kulmat 29">
                <a:extLst>
                  <a:ext uri="{FF2B5EF4-FFF2-40B4-BE49-F238E27FC236}">
                    <a16:creationId xmlns:a16="http://schemas.microsoft.com/office/drawing/2014/main" id="{6D5CE655-CD9E-171C-6B3F-3DCF8CE68FC1}"/>
                  </a:ext>
                </a:extLst>
              </p:cNvPr>
              <p:cNvSpPr/>
              <p:nvPr/>
            </p:nvSpPr>
            <p:spPr>
              <a:xfrm>
                <a:off x="9954639" y="2318426"/>
                <a:ext cx="1269833" cy="378368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Aikataulut</a:t>
                </a:r>
              </a:p>
            </p:txBody>
          </p:sp>
          <p:sp>
            <p:nvSpPr>
              <p:cNvPr id="31" name="Suorakulmio: Pyöristetyt kulmat 30">
                <a:extLst>
                  <a:ext uri="{FF2B5EF4-FFF2-40B4-BE49-F238E27FC236}">
                    <a16:creationId xmlns:a16="http://schemas.microsoft.com/office/drawing/2014/main" id="{C0B0895A-944D-AB8D-4A05-50150D444559}"/>
                  </a:ext>
                </a:extLst>
              </p:cNvPr>
              <p:cNvSpPr/>
              <p:nvPr/>
            </p:nvSpPr>
            <p:spPr>
              <a:xfrm>
                <a:off x="10238071" y="4192080"/>
                <a:ext cx="986400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Päästöt</a:t>
                </a:r>
              </a:p>
            </p:txBody>
          </p:sp>
          <p:sp>
            <p:nvSpPr>
              <p:cNvPr id="32" name="Suorakulmio: Pyöristetyt kulmat 31">
                <a:extLst>
                  <a:ext uri="{FF2B5EF4-FFF2-40B4-BE49-F238E27FC236}">
                    <a16:creationId xmlns:a16="http://schemas.microsoft.com/office/drawing/2014/main" id="{C57BE722-4EA2-696C-E948-78FC692BCDE3}"/>
                  </a:ext>
                </a:extLst>
              </p:cNvPr>
              <p:cNvSpPr/>
              <p:nvPr/>
            </p:nvSpPr>
            <p:spPr>
              <a:xfrm>
                <a:off x="8213684" y="500384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Reitit</a:t>
                </a:r>
              </a:p>
            </p:txBody>
          </p:sp>
          <p:sp>
            <p:nvSpPr>
              <p:cNvPr id="33" name="Suorakulmio: Pyöristetyt kulmat 32">
                <a:extLst>
                  <a:ext uri="{FF2B5EF4-FFF2-40B4-BE49-F238E27FC236}">
                    <a16:creationId xmlns:a16="http://schemas.microsoft.com/office/drawing/2014/main" id="{942DAF06-B41C-E7FA-2268-20D68FB16442}"/>
                  </a:ext>
                </a:extLst>
              </p:cNvPr>
              <p:cNvSpPr/>
              <p:nvPr/>
            </p:nvSpPr>
            <p:spPr>
              <a:xfrm>
                <a:off x="5579504" y="4223895"/>
                <a:ext cx="1392810" cy="378368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Kulkuneuvot</a:t>
                </a:r>
              </a:p>
            </p:txBody>
          </p:sp>
          <p:sp>
            <p:nvSpPr>
              <p:cNvPr id="34" name="Suorakulmio: Pyöristetyt kulmat 33">
                <a:extLst>
                  <a:ext uri="{FF2B5EF4-FFF2-40B4-BE49-F238E27FC236}">
                    <a16:creationId xmlns:a16="http://schemas.microsoft.com/office/drawing/2014/main" id="{13F40117-4DB5-9E21-4358-6F19BA52D40D}"/>
                  </a:ext>
                </a:extLst>
              </p:cNvPr>
              <p:cNvSpPr/>
              <p:nvPr/>
            </p:nvSpPr>
            <p:spPr>
              <a:xfrm>
                <a:off x="6020066" y="231842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Hinnat</a:t>
                </a:r>
              </a:p>
            </p:txBody>
          </p:sp>
          <p:sp>
            <p:nvSpPr>
              <p:cNvPr id="35" name="Suorakulmio: Pyöristetyt kulmat 34">
                <a:extLst>
                  <a:ext uri="{FF2B5EF4-FFF2-40B4-BE49-F238E27FC236}">
                    <a16:creationId xmlns:a16="http://schemas.microsoft.com/office/drawing/2014/main" id="{6AF2A02A-DC25-6019-3150-FB8EA86161F2}"/>
                  </a:ext>
                </a:extLst>
              </p:cNvPr>
              <p:cNvSpPr/>
              <p:nvPr/>
            </p:nvSpPr>
            <p:spPr>
              <a:xfrm>
                <a:off x="8047953" y="1492234"/>
                <a:ext cx="1160531" cy="378368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Käyttäjät</a:t>
                </a:r>
              </a:p>
            </p:txBody>
          </p:sp>
          <p:cxnSp>
            <p:nvCxnSpPr>
              <p:cNvPr id="36" name="Suora nuoliyhdysviiva 35">
                <a:extLst>
                  <a:ext uri="{FF2B5EF4-FFF2-40B4-BE49-F238E27FC236}">
                    <a16:creationId xmlns:a16="http://schemas.microsoft.com/office/drawing/2014/main" id="{11022B04-346E-1362-8B2F-1A288F4529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59440" y="2834285"/>
                <a:ext cx="0" cy="139902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uora nuoliyhdysviiva 36">
                <a:extLst>
                  <a:ext uri="{FF2B5EF4-FFF2-40B4-BE49-F238E27FC236}">
                    <a16:creationId xmlns:a16="http://schemas.microsoft.com/office/drawing/2014/main" id="{B703CB70-CE9A-8F89-89A9-21E6AA4366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20179" y="4381265"/>
                <a:ext cx="3115286" cy="10286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uora nuoliyhdysviiva 37">
                <a:extLst>
                  <a:ext uri="{FF2B5EF4-FFF2-40B4-BE49-F238E27FC236}">
                    <a16:creationId xmlns:a16="http://schemas.microsoft.com/office/drawing/2014/main" id="{DE528103-9BA3-78A1-0DA4-DC559141BC4D}"/>
                  </a:ext>
                </a:extLst>
              </p:cNvPr>
              <p:cNvCxnSpPr>
                <a:cxnSpLocks/>
                <a:stCxn id="30" idx="0"/>
              </p:cNvCxnSpPr>
              <p:nvPr/>
            </p:nvCxnSpPr>
            <p:spPr>
              <a:xfrm flipH="1" flipV="1">
                <a:off x="9208484" y="1776642"/>
                <a:ext cx="1381071" cy="541783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uora nuoliyhdysviiva 38">
                <a:extLst>
                  <a:ext uri="{FF2B5EF4-FFF2-40B4-BE49-F238E27FC236}">
                    <a16:creationId xmlns:a16="http://schemas.microsoft.com/office/drawing/2014/main" id="{B52AC936-089B-5ABB-59CF-E1B3BDC62E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58923" y="1877834"/>
                <a:ext cx="1648653" cy="228626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uora nuoliyhdysviiva 45">
                <a:extLst>
                  <a:ext uri="{FF2B5EF4-FFF2-40B4-BE49-F238E27FC236}">
                    <a16:creationId xmlns:a16="http://schemas.microsoft.com/office/drawing/2014/main" id="{7DFE3DD6-6938-CD27-2E43-F58737CD05BF}"/>
                  </a:ext>
                </a:extLst>
              </p:cNvPr>
              <p:cNvCxnSpPr>
                <a:cxnSpLocks/>
                <a:stCxn id="34" idx="0"/>
              </p:cNvCxnSpPr>
              <p:nvPr/>
            </p:nvCxnSpPr>
            <p:spPr>
              <a:xfrm flipV="1">
                <a:off x="6459440" y="1698649"/>
                <a:ext cx="1512618" cy="619777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uora nuoliyhdysviiva 46">
                <a:extLst>
                  <a:ext uri="{FF2B5EF4-FFF2-40B4-BE49-F238E27FC236}">
                    <a16:creationId xmlns:a16="http://schemas.microsoft.com/office/drawing/2014/main" id="{5A2C9F0B-CA8E-6121-00E4-F53F9D58CC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20179" y="4646492"/>
                <a:ext cx="1204138" cy="520702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Suorakulmio 47">
              <a:extLst>
                <a:ext uri="{FF2B5EF4-FFF2-40B4-BE49-F238E27FC236}">
                  <a16:creationId xmlns:a16="http://schemas.microsoft.com/office/drawing/2014/main" id="{8108A758-45F3-6FCA-32B5-ABB4CDEC75D9}"/>
                </a:ext>
              </a:extLst>
            </p:cNvPr>
            <p:cNvSpPr/>
            <p:nvPr/>
          </p:nvSpPr>
          <p:spPr>
            <a:xfrm>
              <a:off x="645952" y="1996580"/>
              <a:ext cx="5220000" cy="3665989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  <p:grpSp>
        <p:nvGrpSpPr>
          <p:cNvPr id="53" name="Ryhmä 52">
            <a:extLst>
              <a:ext uri="{FF2B5EF4-FFF2-40B4-BE49-F238E27FC236}">
                <a16:creationId xmlns:a16="http://schemas.microsoft.com/office/drawing/2014/main" id="{2B8B6E53-1F9D-0BD6-1747-D0B8AA868BD3}"/>
              </a:ext>
            </a:extLst>
          </p:cNvPr>
          <p:cNvGrpSpPr/>
          <p:nvPr/>
        </p:nvGrpSpPr>
        <p:grpSpPr>
          <a:xfrm>
            <a:off x="6095998" y="1997976"/>
            <a:ext cx="4981954" cy="2880000"/>
            <a:chOff x="645952" y="1996580"/>
            <a:chExt cx="5615884" cy="3665989"/>
          </a:xfrm>
        </p:grpSpPr>
        <p:grpSp>
          <p:nvGrpSpPr>
            <p:cNvPr id="54" name="Ryhmä 53">
              <a:extLst>
                <a:ext uri="{FF2B5EF4-FFF2-40B4-BE49-F238E27FC236}">
                  <a16:creationId xmlns:a16="http://schemas.microsoft.com/office/drawing/2014/main" id="{5A335E28-A3D6-2B38-5A2D-320B7A6A4C01}"/>
                </a:ext>
              </a:extLst>
            </p:cNvPr>
            <p:cNvGrpSpPr/>
            <p:nvPr/>
          </p:nvGrpSpPr>
          <p:grpSpPr>
            <a:xfrm>
              <a:off x="738011" y="2016563"/>
              <a:ext cx="5523825" cy="3348082"/>
              <a:chOff x="5323660" y="1345598"/>
              <a:chExt cx="6708191" cy="4036618"/>
            </a:xfrm>
          </p:grpSpPr>
          <p:sp>
            <p:nvSpPr>
              <p:cNvPr id="56" name="Suorakulmio: Pyöristetyt kulmat 55">
                <a:extLst>
                  <a:ext uri="{FF2B5EF4-FFF2-40B4-BE49-F238E27FC236}">
                    <a16:creationId xmlns:a16="http://schemas.microsoft.com/office/drawing/2014/main" id="{9CDD5819-8D70-C59A-75FF-EBB7F841E8A4}"/>
                  </a:ext>
                </a:extLst>
              </p:cNvPr>
              <p:cNvSpPr/>
              <p:nvPr/>
            </p:nvSpPr>
            <p:spPr>
              <a:xfrm>
                <a:off x="7830209" y="3084771"/>
                <a:ext cx="1964898" cy="468675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Kestävä kaupunkiliikenne</a:t>
                </a:r>
              </a:p>
            </p:txBody>
          </p:sp>
          <p:sp>
            <p:nvSpPr>
              <p:cNvPr id="57" name="Suorakulmio: Pyöristetyt kulmat 56">
                <a:extLst>
                  <a:ext uri="{FF2B5EF4-FFF2-40B4-BE49-F238E27FC236}">
                    <a16:creationId xmlns:a16="http://schemas.microsoft.com/office/drawing/2014/main" id="{9684013C-4DFF-1AB9-C4E0-5F552248A20F}"/>
                  </a:ext>
                </a:extLst>
              </p:cNvPr>
              <p:cNvSpPr/>
              <p:nvPr/>
            </p:nvSpPr>
            <p:spPr>
              <a:xfrm>
                <a:off x="9954639" y="2318426"/>
                <a:ext cx="1269833" cy="378368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Aikataulut</a:t>
                </a:r>
              </a:p>
            </p:txBody>
          </p:sp>
          <p:sp>
            <p:nvSpPr>
              <p:cNvPr id="58" name="Suorakulmio: Pyöristetyt kulmat 57">
                <a:extLst>
                  <a:ext uri="{FF2B5EF4-FFF2-40B4-BE49-F238E27FC236}">
                    <a16:creationId xmlns:a16="http://schemas.microsoft.com/office/drawing/2014/main" id="{5B48EB76-C97C-876C-3581-7E799016D1F9}"/>
                  </a:ext>
                </a:extLst>
              </p:cNvPr>
              <p:cNvSpPr/>
              <p:nvPr/>
            </p:nvSpPr>
            <p:spPr>
              <a:xfrm>
                <a:off x="10238071" y="4192080"/>
                <a:ext cx="986400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Päästöt</a:t>
                </a:r>
              </a:p>
            </p:txBody>
          </p:sp>
          <p:sp>
            <p:nvSpPr>
              <p:cNvPr id="59" name="Suorakulmio: Pyöristetyt kulmat 58">
                <a:extLst>
                  <a:ext uri="{FF2B5EF4-FFF2-40B4-BE49-F238E27FC236}">
                    <a16:creationId xmlns:a16="http://schemas.microsoft.com/office/drawing/2014/main" id="{D64CA009-2A48-A30F-D4E4-9B292B011223}"/>
                  </a:ext>
                </a:extLst>
              </p:cNvPr>
              <p:cNvSpPr/>
              <p:nvPr/>
            </p:nvSpPr>
            <p:spPr>
              <a:xfrm>
                <a:off x="8213684" y="500384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Reitit</a:t>
                </a:r>
              </a:p>
            </p:txBody>
          </p:sp>
          <p:sp>
            <p:nvSpPr>
              <p:cNvPr id="60" name="Suorakulmio: Pyöristetyt kulmat 59">
                <a:extLst>
                  <a:ext uri="{FF2B5EF4-FFF2-40B4-BE49-F238E27FC236}">
                    <a16:creationId xmlns:a16="http://schemas.microsoft.com/office/drawing/2014/main" id="{62D03FAD-7CB2-7BDB-9D4C-424D05E884BF}"/>
                  </a:ext>
                </a:extLst>
              </p:cNvPr>
              <p:cNvSpPr/>
              <p:nvPr/>
            </p:nvSpPr>
            <p:spPr>
              <a:xfrm>
                <a:off x="5579504" y="4223895"/>
                <a:ext cx="1392810" cy="378368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Kulkuneuvot</a:t>
                </a:r>
              </a:p>
            </p:txBody>
          </p:sp>
          <p:sp>
            <p:nvSpPr>
              <p:cNvPr id="61" name="Suorakulmio: Pyöristetyt kulmat 60">
                <a:extLst>
                  <a:ext uri="{FF2B5EF4-FFF2-40B4-BE49-F238E27FC236}">
                    <a16:creationId xmlns:a16="http://schemas.microsoft.com/office/drawing/2014/main" id="{359C9D1E-F3F5-2625-F198-9550D1ED1FA4}"/>
                  </a:ext>
                </a:extLst>
              </p:cNvPr>
              <p:cNvSpPr/>
              <p:nvPr/>
            </p:nvSpPr>
            <p:spPr>
              <a:xfrm>
                <a:off x="6020066" y="231842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Hinnat</a:t>
                </a:r>
              </a:p>
            </p:txBody>
          </p:sp>
          <p:sp>
            <p:nvSpPr>
              <p:cNvPr id="62" name="Suorakulmio: Pyöristetyt kulmat 61">
                <a:extLst>
                  <a:ext uri="{FF2B5EF4-FFF2-40B4-BE49-F238E27FC236}">
                    <a16:creationId xmlns:a16="http://schemas.microsoft.com/office/drawing/2014/main" id="{B112B18F-010F-9C5E-F03E-1B327672C8BB}"/>
                  </a:ext>
                </a:extLst>
              </p:cNvPr>
              <p:cNvSpPr/>
              <p:nvPr/>
            </p:nvSpPr>
            <p:spPr>
              <a:xfrm>
                <a:off x="8047953" y="1492234"/>
                <a:ext cx="1160531" cy="378368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Käyttäjät</a:t>
                </a:r>
              </a:p>
            </p:txBody>
          </p:sp>
          <p:cxnSp>
            <p:nvCxnSpPr>
              <p:cNvPr id="63" name="Suora nuoliyhdysviiva 62">
                <a:extLst>
                  <a:ext uri="{FF2B5EF4-FFF2-40B4-BE49-F238E27FC236}">
                    <a16:creationId xmlns:a16="http://schemas.microsoft.com/office/drawing/2014/main" id="{B1D366DE-DF61-F713-9A09-16C8056858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59440" y="2834285"/>
                <a:ext cx="0" cy="139902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uora nuoliyhdysviiva 63">
                <a:extLst>
                  <a:ext uri="{FF2B5EF4-FFF2-40B4-BE49-F238E27FC236}">
                    <a16:creationId xmlns:a16="http://schemas.microsoft.com/office/drawing/2014/main" id="{000DC0AD-C8BD-A59F-A4A5-3A3198E8FE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20179" y="4381265"/>
                <a:ext cx="3115286" cy="10286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uora nuoliyhdysviiva 64">
                <a:extLst>
                  <a:ext uri="{FF2B5EF4-FFF2-40B4-BE49-F238E27FC236}">
                    <a16:creationId xmlns:a16="http://schemas.microsoft.com/office/drawing/2014/main" id="{57E28089-61BE-DEE3-24D8-2D1EB34C0D9D}"/>
                  </a:ext>
                </a:extLst>
              </p:cNvPr>
              <p:cNvCxnSpPr>
                <a:cxnSpLocks/>
                <a:stCxn id="57" idx="0"/>
              </p:cNvCxnSpPr>
              <p:nvPr/>
            </p:nvCxnSpPr>
            <p:spPr>
              <a:xfrm flipH="1" flipV="1">
                <a:off x="9208484" y="1776642"/>
                <a:ext cx="1381071" cy="541783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uora nuoliyhdysviiva 65">
                <a:extLst>
                  <a:ext uri="{FF2B5EF4-FFF2-40B4-BE49-F238E27FC236}">
                    <a16:creationId xmlns:a16="http://schemas.microsoft.com/office/drawing/2014/main" id="{33B3F76B-029D-FE10-BD2D-A53380B434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58923" y="1877834"/>
                <a:ext cx="1648653" cy="228626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kstiruutu 66">
                <a:extLst>
                  <a:ext uri="{FF2B5EF4-FFF2-40B4-BE49-F238E27FC236}">
                    <a16:creationId xmlns:a16="http://schemas.microsoft.com/office/drawing/2014/main" id="{1EDCCFBF-E00A-DAC0-40C2-50DB9CFC53C8}"/>
                  </a:ext>
                </a:extLst>
              </p:cNvPr>
              <p:cNvSpPr txBox="1"/>
              <p:nvPr/>
            </p:nvSpPr>
            <p:spPr>
              <a:xfrm>
                <a:off x="5406426" y="1518969"/>
                <a:ext cx="244696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050" dirty="0"/>
                  <a:t>Vaikuttaa kulkuneuvon</a:t>
                </a:r>
              </a:p>
              <a:p>
                <a:r>
                  <a:rPr lang="fi-FI" sz="1050" dirty="0"/>
                  <a:t> valintaan</a:t>
                </a:r>
              </a:p>
            </p:txBody>
          </p:sp>
          <p:sp>
            <p:nvSpPr>
              <p:cNvPr id="68" name="Tekstiruutu 67">
                <a:extLst>
                  <a:ext uri="{FF2B5EF4-FFF2-40B4-BE49-F238E27FC236}">
                    <a16:creationId xmlns:a16="http://schemas.microsoft.com/office/drawing/2014/main" id="{D18410FD-E7C9-0C4C-67E1-5485457FF02E}"/>
                  </a:ext>
                </a:extLst>
              </p:cNvPr>
              <p:cNvSpPr txBox="1"/>
              <p:nvPr/>
            </p:nvSpPr>
            <p:spPr>
              <a:xfrm>
                <a:off x="5323660" y="3280810"/>
                <a:ext cx="13928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050" dirty="0"/>
                  <a:t>Voi nostaa tai laskea hintaa</a:t>
                </a:r>
              </a:p>
              <a:p>
                <a:endParaRPr lang="fi-FI" dirty="0"/>
              </a:p>
            </p:txBody>
          </p:sp>
          <p:sp>
            <p:nvSpPr>
              <p:cNvPr id="69" name="Tekstiruutu 68">
                <a:extLst>
                  <a:ext uri="{FF2B5EF4-FFF2-40B4-BE49-F238E27FC236}">
                    <a16:creationId xmlns:a16="http://schemas.microsoft.com/office/drawing/2014/main" id="{94E91D08-2205-0E9E-F7E9-87750D2A3970}"/>
                  </a:ext>
                </a:extLst>
              </p:cNvPr>
              <p:cNvSpPr txBox="1"/>
              <p:nvPr/>
            </p:nvSpPr>
            <p:spPr>
              <a:xfrm>
                <a:off x="7961426" y="2404398"/>
                <a:ext cx="244696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050" dirty="0"/>
                  <a:t>Käyttäjä valitsee </a:t>
                </a:r>
              </a:p>
              <a:p>
                <a:r>
                  <a:rPr lang="fi-FI" sz="1050" dirty="0"/>
                  <a:t>kulkuneuvon</a:t>
                </a:r>
              </a:p>
            </p:txBody>
          </p:sp>
          <p:sp>
            <p:nvSpPr>
              <p:cNvPr id="70" name="Tekstiruutu 69">
                <a:extLst>
                  <a:ext uri="{FF2B5EF4-FFF2-40B4-BE49-F238E27FC236}">
                    <a16:creationId xmlns:a16="http://schemas.microsoft.com/office/drawing/2014/main" id="{7D904F84-1A81-000F-3A99-B556BAED6D2B}"/>
                  </a:ext>
                </a:extLst>
              </p:cNvPr>
              <p:cNvSpPr txBox="1"/>
              <p:nvPr/>
            </p:nvSpPr>
            <p:spPr>
              <a:xfrm>
                <a:off x="7226546" y="3685108"/>
                <a:ext cx="2728092" cy="637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050" dirty="0"/>
                  <a:t>Valmistus ja energian lähde lisää tai vähentää päästöjä</a:t>
                </a:r>
              </a:p>
            </p:txBody>
          </p:sp>
          <p:sp>
            <p:nvSpPr>
              <p:cNvPr id="71" name="Tekstiruutu 70">
                <a:extLst>
                  <a:ext uri="{FF2B5EF4-FFF2-40B4-BE49-F238E27FC236}">
                    <a16:creationId xmlns:a16="http://schemas.microsoft.com/office/drawing/2014/main" id="{12A13ABE-EFF6-7840-D56A-8DCB3FFB87DC}"/>
                  </a:ext>
                </a:extLst>
              </p:cNvPr>
              <p:cNvSpPr txBox="1"/>
              <p:nvPr/>
            </p:nvSpPr>
            <p:spPr>
              <a:xfrm>
                <a:off x="6472436" y="4857204"/>
                <a:ext cx="1534121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050" dirty="0"/>
                  <a:t>Vaikuttavaa kulkuneuvon valintaa</a:t>
                </a:r>
              </a:p>
            </p:txBody>
          </p:sp>
          <p:sp>
            <p:nvSpPr>
              <p:cNvPr id="72" name="Tekstiruutu 71">
                <a:extLst>
                  <a:ext uri="{FF2B5EF4-FFF2-40B4-BE49-F238E27FC236}">
                    <a16:creationId xmlns:a16="http://schemas.microsoft.com/office/drawing/2014/main" id="{FD57A2A5-8BA2-7652-B4AB-C3F1B8520951}"/>
                  </a:ext>
                </a:extLst>
              </p:cNvPr>
              <p:cNvSpPr txBox="1"/>
              <p:nvPr/>
            </p:nvSpPr>
            <p:spPr>
              <a:xfrm>
                <a:off x="10158848" y="1345598"/>
                <a:ext cx="1873003" cy="885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1050" dirty="0"/>
                  <a:t>Vaikuttaa</a:t>
                </a:r>
              </a:p>
              <a:p>
                <a:r>
                  <a:rPr lang="fi-FI" sz="1050" dirty="0"/>
                  <a:t>kulkuneuvon valintaan</a:t>
                </a:r>
              </a:p>
            </p:txBody>
          </p:sp>
          <p:cxnSp>
            <p:nvCxnSpPr>
              <p:cNvPr id="73" name="Suora nuoliyhdysviiva 72">
                <a:extLst>
                  <a:ext uri="{FF2B5EF4-FFF2-40B4-BE49-F238E27FC236}">
                    <a16:creationId xmlns:a16="http://schemas.microsoft.com/office/drawing/2014/main" id="{48A0A054-228C-48C7-6976-03CCC4108DE1}"/>
                  </a:ext>
                </a:extLst>
              </p:cNvPr>
              <p:cNvCxnSpPr>
                <a:cxnSpLocks/>
                <a:stCxn id="61" idx="0"/>
              </p:cNvCxnSpPr>
              <p:nvPr/>
            </p:nvCxnSpPr>
            <p:spPr>
              <a:xfrm flipV="1">
                <a:off x="6459440" y="1698649"/>
                <a:ext cx="1512618" cy="619777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uora nuoliyhdysviiva 73">
                <a:extLst>
                  <a:ext uri="{FF2B5EF4-FFF2-40B4-BE49-F238E27FC236}">
                    <a16:creationId xmlns:a16="http://schemas.microsoft.com/office/drawing/2014/main" id="{07CDE401-5B29-9E15-4CBE-EFCD924EF0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20179" y="4646492"/>
                <a:ext cx="1204138" cy="520702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Suorakulmio 54">
              <a:extLst>
                <a:ext uri="{FF2B5EF4-FFF2-40B4-BE49-F238E27FC236}">
                  <a16:creationId xmlns:a16="http://schemas.microsoft.com/office/drawing/2014/main" id="{3DDA339F-8126-6FD9-82B5-389A14539630}"/>
                </a:ext>
              </a:extLst>
            </p:cNvPr>
            <p:cNvSpPr/>
            <p:nvPr/>
          </p:nvSpPr>
          <p:spPr>
            <a:xfrm>
              <a:off x="645952" y="1996580"/>
              <a:ext cx="5220000" cy="3665989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  <p:sp>
        <p:nvSpPr>
          <p:cNvPr id="75" name="Tekstiruutu 74">
            <a:extLst>
              <a:ext uri="{FF2B5EF4-FFF2-40B4-BE49-F238E27FC236}">
                <a16:creationId xmlns:a16="http://schemas.microsoft.com/office/drawing/2014/main" id="{67D1C0C0-E02F-0445-46B5-DF8AC52A53FE}"/>
              </a:ext>
            </a:extLst>
          </p:cNvPr>
          <p:cNvSpPr txBox="1"/>
          <p:nvPr/>
        </p:nvSpPr>
        <p:spPr>
          <a:xfrm>
            <a:off x="682984" y="5062957"/>
            <a:ext cx="4843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1. Yhdistäkää toisiinsa yhteydessä olevia asioita nuolilla.</a:t>
            </a:r>
            <a:endParaRPr lang="LID4096" sz="2400" dirty="0"/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90ED0AD7-ED82-5DEF-DC7D-0F42F233B79C}"/>
              </a:ext>
            </a:extLst>
          </p:cNvPr>
          <p:cNvSpPr txBox="1"/>
          <p:nvPr/>
        </p:nvSpPr>
        <p:spPr>
          <a:xfrm>
            <a:off x="6396949" y="5067471"/>
            <a:ext cx="4066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2. Kirjoittakaa nuolen viereen kuvaus yhteydestä: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Minkälainen yhteys?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Miten A vaikuttaa B:hen?</a:t>
            </a:r>
            <a:endParaRPr lang="LID4096" sz="2400" dirty="0"/>
          </a:p>
        </p:txBody>
      </p:sp>
      <p:sp>
        <p:nvSpPr>
          <p:cNvPr id="77" name="Suorakulmio: Pyöristetyt kulmat 76">
            <a:extLst>
              <a:ext uri="{FF2B5EF4-FFF2-40B4-BE49-F238E27FC236}">
                <a16:creationId xmlns:a16="http://schemas.microsoft.com/office/drawing/2014/main" id="{429963BA-A64D-C4DE-C238-455C4C375C2D}"/>
              </a:ext>
            </a:extLst>
          </p:cNvPr>
          <p:cNvSpPr/>
          <p:nvPr/>
        </p:nvSpPr>
        <p:spPr>
          <a:xfrm rot="2444205">
            <a:off x="9855002" y="1643538"/>
            <a:ext cx="1598152" cy="7081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bg1"/>
                </a:solidFill>
              </a:rPr>
              <a:t>EXTRA</a:t>
            </a:r>
            <a:endParaRPr lang="LID4096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4835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664C1ABB-A67E-7FB5-37BF-A28237C3C4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sz="2400" dirty="0"/>
              <a:t>Mitä systeemin osia kannattaisi muuttaa, jotta haaste ratkeaisi?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Valitaan yksi, johon halutaan vaikuttaa.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400" dirty="0"/>
              <a:t>Miten siihen voisi vaikuttaa? </a:t>
            </a:r>
          </a:p>
          <a:p>
            <a:pPr marL="914400" lvl="1" indent="-457200">
              <a:buFont typeface="+mj-lt"/>
              <a:buAutoNum type="arabicPeriod"/>
            </a:pPr>
            <a:endParaRPr lang="LID4096" dirty="0">
              <a:solidFill>
                <a:srgbClr val="FF70C2"/>
              </a:solidFill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EA50C50-274F-B86F-3B34-F0E1E6C3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Ratkaisun kehittäminen</a:t>
            </a:r>
            <a:endParaRPr lang="LID4096" sz="5100" dirty="0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3294A77E-ADFB-F90A-80C5-BD0865AD8083}"/>
              </a:ext>
            </a:extLst>
          </p:cNvPr>
          <p:cNvGrpSpPr/>
          <p:nvPr/>
        </p:nvGrpSpPr>
        <p:grpSpPr>
          <a:xfrm>
            <a:off x="6257495" y="1915232"/>
            <a:ext cx="5478703" cy="4020658"/>
            <a:chOff x="6257495" y="1915232"/>
            <a:chExt cx="5478703" cy="4020658"/>
          </a:xfrm>
        </p:grpSpPr>
        <p:grpSp>
          <p:nvGrpSpPr>
            <p:cNvPr id="35" name="Ryhmä 34">
              <a:extLst>
                <a:ext uri="{FF2B5EF4-FFF2-40B4-BE49-F238E27FC236}">
                  <a16:creationId xmlns:a16="http://schemas.microsoft.com/office/drawing/2014/main" id="{4FEB0756-2EC5-1C55-B716-C0F017395C89}"/>
                </a:ext>
              </a:extLst>
            </p:cNvPr>
            <p:cNvGrpSpPr/>
            <p:nvPr/>
          </p:nvGrpSpPr>
          <p:grpSpPr>
            <a:xfrm>
              <a:off x="6458297" y="2045908"/>
              <a:ext cx="5277901" cy="3889982"/>
              <a:chOff x="5946568" y="1492234"/>
              <a:chExt cx="5277901" cy="3889982"/>
            </a:xfrm>
          </p:grpSpPr>
          <p:sp>
            <p:nvSpPr>
              <p:cNvPr id="36" name="Suorakulmio: Pyöristetyt kulmat 35">
                <a:extLst>
                  <a:ext uri="{FF2B5EF4-FFF2-40B4-BE49-F238E27FC236}">
                    <a16:creationId xmlns:a16="http://schemas.microsoft.com/office/drawing/2014/main" id="{07871485-4F69-3ED0-4790-24BDC683D2B0}"/>
                  </a:ext>
                </a:extLst>
              </p:cNvPr>
              <p:cNvSpPr/>
              <p:nvPr/>
            </p:nvSpPr>
            <p:spPr>
              <a:xfrm>
                <a:off x="7830209" y="3084771"/>
                <a:ext cx="1648653" cy="468675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Kestävä kaupunkiliikenne</a:t>
                </a:r>
              </a:p>
            </p:txBody>
          </p:sp>
          <p:sp>
            <p:nvSpPr>
              <p:cNvPr id="37" name="Suorakulmio: Pyöristetyt kulmat 36">
                <a:extLst>
                  <a:ext uri="{FF2B5EF4-FFF2-40B4-BE49-F238E27FC236}">
                    <a16:creationId xmlns:a16="http://schemas.microsoft.com/office/drawing/2014/main" id="{C8124161-BA45-03B5-1627-626C137A3B9B}"/>
                  </a:ext>
                </a:extLst>
              </p:cNvPr>
              <p:cNvSpPr/>
              <p:nvPr/>
            </p:nvSpPr>
            <p:spPr>
              <a:xfrm>
                <a:off x="10238070" y="2318426"/>
                <a:ext cx="986399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Aikataulut</a:t>
                </a:r>
              </a:p>
            </p:txBody>
          </p:sp>
          <p:sp>
            <p:nvSpPr>
              <p:cNvPr id="38" name="Suorakulmio: Pyöristetyt kulmat 37">
                <a:extLst>
                  <a:ext uri="{FF2B5EF4-FFF2-40B4-BE49-F238E27FC236}">
                    <a16:creationId xmlns:a16="http://schemas.microsoft.com/office/drawing/2014/main" id="{F943C12D-3301-369C-29F6-F5D7A178B30F}"/>
                  </a:ext>
                </a:extLst>
              </p:cNvPr>
              <p:cNvSpPr/>
              <p:nvPr/>
            </p:nvSpPr>
            <p:spPr>
              <a:xfrm>
                <a:off x="10238071" y="4192080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Päästöt</a:t>
                </a:r>
              </a:p>
            </p:txBody>
          </p:sp>
          <p:sp>
            <p:nvSpPr>
              <p:cNvPr id="39" name="Suorakulmio: Pyöristetyt kulmat 38">
                <a:extLst>
                  <a:ext uri="{FF2B5EF4-FFF2-40B4-BE49-F238E27FC236}">
                    <a16:creationId xmlns:a16="http://schemas.microsoft.com/office/drawing/2014/main" id="{5A77AC37-C419-F049-5F78-58B3FDE807AB}"/>
                  </a:ext>
                </a:extLst>
              </p:cNvPr>
              <p:cNvSpPr/>
              <p:nvPr/>
            </p:nvSpPr>
            <p:spPr>
              <a:xfrm>
                <a:off x="8213684" y="500384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Reitit</a:t>
                </a:r>
              </a:p>
            </p:txBody>
          </p:sp>
          <p:sp>
            <p:nvSpPr>
              <p:cNvPr id="40" name="Suorakulmio: Pyöristetyt kulmat 39">
                <a:extLst>
                  <a:ext uri="{FF2B5EF4-FFF2-40B4-BE49-F238E27FC236}">
                    <a16:creationId xmlns:a16="http://schemas.microsoft.com/office/drawing/2014/main" id="{E6B347B7-A249-2766-A24A-D423E6C2101D}"/>
                  </a:ext>
                </a:extLst>
              </p:cNvPr>
              <p:cNvSpPr/>
              <p:nvPr/>
            </p:nvSpPr>
            <p:spPr>
              <a:xfrm>
                <a:off x="5946568" y="4223896"/>
                <a:ext cx="1025745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Kulkuneuvot</a:t>
                </a:r>
              </a:p>
            </p:txBody>
          </p:sp>
          <p:sp>
            <p:nvSpPr>
              <p:cNvPr id="41" name="Suorakulmio: Pyöristetyt kulmat 40">
                <a:extLst>
                  <a:ext uri="{FF2B5EF4-FFF2-40B4-BE49-F238E27FC236}">
                    <a16:creationId xmlns:a16="http://schemas.microsoft.com/office/drawing/2014/main" id="{97EECF20-1D5C-E59D-7543-7D0273D31819}"/>
                  </a:ext>
                </a:extLst>
              </p:cNvPr>
              <p:cNvSpPr/>
              <p:nvPr/>
            </p:nvSpPr>
            <p:spPr>
              <a:xfrm>
                <a:off x="6020066" y="231842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Hinnat</a:t>
                </a:r>
              </a:p>
            </p:txBody>
          </p:sp>
          <p:sp>
            <p:nvSpPr>
              <p:cNvPr id="42" name="Suorakulmio: Pyöristetyt kulmat 41">
                <a:extLst>
                  <a:ext uri="{FF2B5EF4-FFF2-40B4-BE49-F238E27FC236}">
                    <a16:creationId xmlns:a16="http://schemas.microsoft.com/office/drawing/2014/main" id="{ACDF8D6D-8ABC-A3F5-0FB2-247AC95D6676}"/>
                  </a:ext>
                </a:extLst>
              </p:cNvPr>
              <p:cNvSpPr/>
              <p:nvPr/>
            </p:nvSpPr>
            <p:spPr>
              <a:xfrm>
                <a:off x="8047955" y="1492234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Käyttäjät</a:t>
                </a:r>
              </a:p>
            </p:txBody>
          </p:sp>
          <p:cxnSp>
            <p:nvCxnSpPr>
              <p:cNvPr id="43" name="Suora nuoliyhdysviiva 42">
                <a:extLst>
                  <a:ext uri="{FF2B5EF4-FFF2-40B4-BE49-F238E27FC236}">
                    <a16:creationId xmlns:a16="http://schemas.microsoft.com/office/drawing/2014/main" id="{2B359B32-A48F-9B3B-BA64-732FB1D155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59440" y="2834285"/>
                <a:ext cx="0" cy="139902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uora nuoliyhdysviiva 43">
                <a:extLst>
                  <a:ext uri="{FF2B5EF4-FFF2-40B4-BE49-F238E27FC236}">
                    <a16:creationId xmlns:a16="http://schemas.microsoft.com/office/drawing/2014/main" id="{370CFBEA-EB4A-3F1F-1269-CB49267952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20179" y="4381265"/>
                <a:ext cx="3115286" cy="10286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uora nuoliyhdysviiva 44">
                <a:extLst>
                  <a:ext uri="{FF2B5EF4-FFF2-40B4-BE49-F238E27FC236}">
                    <a16:creationId xmlns:a16="http://schemas.microsoft.com/office/drawing/2014/main" id="{2C6D5A35-51E6-93BE-A753-65DF4C3443BC}"/>
                  </a:ext>
                </a:extLst>
              </p:cNvPr>
              <p:cNvCxnSpPr>
                <a:cxnSpLocks/>
                <a:stCxn id="37" idx="0"/>
              </p:cNvCxnSpPr>
              <p:nvPr/>
            </p:nvCxnSpPr>
            <p:spPr>
              <a:xfrm flipH="1" flipV="1">
                <a:off x="9037505" y="1681419"/>
                <a:ext cx="1693765" cy="637007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uora nuoliyhdysviiva 45">
                <a:extLst>
                  <a:ext uri="{FF2B5EF4-FFF2-40B4-BE49-F238E27FC236}">
                    <a16:creationId xmlns:a16="http://schemas.microsoft.com/office/drawing/2014/main" id="{79C1D3E6-03C4-D401-DE50-92F91018D2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58923" y="1877834"/>
                <a:ext cx="1648653" cy="228626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uora nuoliyhdysviiva 52">
                <a:extLst>
                  <a:ext uri="{FF2B5EF4-FFF2-40B4-BE49-F238E27FC236}">
                    <a16:creationId xmlns:a16="http://schemas.microsoft.com/office/drawing/2014/main" id="{D489F218-1D7C-97CE-4416-E1930894214B}"/>
                  </a:ext>
                </a:extLst>
              </p:cNvPr>
              <p:cNvCxnSpPr>
                <a:cxnSpLocks/>
                <a:stCxn id="41" idx="0"/>
              </p:cNvCxnSpPr>
              <p:nvPr/>
            </p:nvCxnSpPr>
            <p:spPr>
              <a:xfrm flipV="1">
                <a:off x="6459440" y="1698649"/>
                <a:ext cx="1512618" cy="619777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uora nuoliyhdysviiva 53">
                <a:extLst>
                  <a:ext uri="{FF2B5EF4-FFF2-40B4-BE49-F238E27FC236}">
                    <a16:creationId xmlns:a16="http://schemas.microsoft.com/office/drawing/2014/main" id="{1B9FC9DB-2C4A-736E-4646-08FE7E9541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20179" y="4646492"/>
                <a:ext cx="1204138" cy="520702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Ellipsi 5">
              <a:extLst>
                <a:ext uri="{FF2B5EF4-FFF2-40B4-BE49-F238E27FC236}">
                  <a16:creationId xmlns:a16="http://schemas.microsoft.com/office/drawing/2014/main" id="{02D0E9A3-838D-065B-C04D-1D9709A27095}"/>
                </a:ext>
              </a:extLst>
            </p:cNvPr>
            <p:cNvSpPr/>
            <p:nvPr/>
          </p:nvSpPr>
          <p:spPr>
            <a:xfrm>
              <a:off x="6257495" y="4638243"/>
              <a:ext cx="1396370" cy="6197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3" name="Ellipsi 2">
              <a:extLst>
                <a:ext uri="{FF2B5EF4-FFF2-40B4-BE49-F238E27FC236}">
                  <a16:creationId xmlns:a16="http://schemas.microsoft.com/office/drawing/2014/main" id="{76922ACA-78D0-64A5-D676-E2180F38D8CA}"/>
                </a:ext>
              </a:extLst>
            </p:cNvPr>
            <p:cNvSpPr/>
            <p:nvPr/>
          </p:nvSpPr>
          <p:spPr>
            <a:xfrm>
              <a:off x="6257495" y="2744788"/>
              <a:ext cx="1396370" cy="6197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5" name="Ellipsi 4">
              <a:extLst>
                <a:ext uri="{FF2B5EF4-FFF2-40B4-BE49-F238E27FC236}">
                  <a16:creationId xmlns:a16="http://schemas.microsoft.com/office/drawing/2014/main" id="{072A3B93-B24D-D6F7-D3BE-C41CDDC2D4F2}"/>
                </a:ext>
              </a:extLst>
            </p:cNvPr>
            <p:cNvSpPr/>
            <p:nvPr/>
          </p:nvSpPr>
          <p:spPr>
            <a:xfrm>
              <a:off x="8293499" y="1915232"/>
              <a:ext cx="1396370" cy="6197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13116869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664C1ABB-A67E-7FB5-37BF-A28237C3C4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sz="2400" dirty="0"/>
              <a:t>Mitä systeemin osia kannattaisi muuttaa, jotta haaste ratkeaisi?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Valitaan yksi, johon halutaan vaikuttaa.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400" dirty="0"/>
              <a:t>Miten siihen voisi vaikuttaa? </a:t>
            </a:r>
          </a:p>
          <a:p>
            <a:pPr marL="914400" lvl="1" indent="-457200">
              <a:buFont typeface="+mj-lt"/>
              <a:buAutoNum type="arabicPeriod"/>
            </a:pPr>
            <a:r>
              <a:rPr lang="fi-FI" b="1" dirty="0">
                <a:solidFill>
                  <a:srgbClr val="7030A0"/>
                </a:solidFill>
              </a:rPr>
              <a:t>Innovaatio</a:t>
            </a:r>
          </a:p>
          <a:p>
            <a:pPr marL="914400" lvl="1" indent="-457200">
              <a:buFont typeface="+mj-lt"/>
              <a:buAutoNum type="arabicPeriod"/>
            </a:pPr>
            <a:r>
              <a:rPr lang="fi-FI" b="1" dirty="0">
                <a:solidFill>
                  <a:srgbClr val="FF70C2"/>
                </a:solidFill>
              </a:rPr>
              <a:t>Päätöksentekoon vaikuttaminen</a:t>
            </a:r>
          </a:p>
          <a:p>
            <a:pPr marL="914400" lvl="1" indent="-457200">
              <a:buFont typeface="+mj-lt"/>
              <a:buAutoNum type="arabicPeriod"/>
            </a:pPr>
            <a:r>
              <a:rPr lang="fi-FI" sz="2400" b="1" dirty="0">
                <a:solidFill>
                  <a:schemeClr val="accent5"/>
                </a:solidFill>
              </a:rPr>
              <a:t>Asenteisiin, arvoihin, käyttäytymiseen vaikuttaminen</a:t>
            </a:r>
          </a:p>
          <a:p>
            <a:pPr marL="914400" lvl="1" indent="-457200">
              <a:buFont typeface="+mj-lt"/>
              <a:buAutoNum type="arabicPeriod"/>
            </a:pPr>
            <a:endParaRPr lang="LID4096" dirty="0">
              <a:solidFill>
                <a:srgbClr val="FF70C2"/>
              </a:solidFill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EA50C50-274F-B86F-3B34-F0E1E6C3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Ratkaisun kehittäminen</a:t>
            </a:r>
            <a:endParaRPr lang="LID4096" sz="5100" dirty="0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3294A77E-ADFB-F90A-80C5-BD0865AD8083}"/>
              </a:ext>
            </a:extLst>
          </p:cNvPr>
          <p:cNvGrpSpPr/>
          <p:nvPr/>
        </p:nvGrpSpPr>
        <p:grpSpPr>
          <a:xfrm>
            <a:off x="6257495" y="1915232"/>
            <a:ext cx="5478703" cy="4020658"/>
            <a:chOff x="6257495" y="1915232"/>
            <a:chExt cx="5478703" cy="4020658"/>
          </a:xfrm>
        </p:grpSpPr>
        <p:grpSp>
          <p:nvGrpSpPr>
            <p:cNvPr id="35" name="Ryhmä 34">
              <a:extLst>
                <a:ext uri="{FF2B5EF4-FFF2-40B4-BE49-F238E27FC236}">
                  <a16:creationId xmlns:a16="http://schemas.microsoft.com/office/drawing/2014/main" id="{4FEB0756-2EC5-1C55-B716-C0F017395C89}"/>
                </a:ext>
              </a:extLst>
            </p:cNvPr>
            <p:cNvGrpSpPr/>
            <p:nvPr/>
          </p:nvGrpSpPr>
          <p:grpSpPr>
            <a:xfrm>
              <a:off x="6458297" y="2045908"/>
              <a:ext cx="5277901" cy="3889982"/>
              <a:chOff x="5946568" y="1492234"/>
              <a:chExt cx="5277901" cy="3889982"/>
            </a:xfrm>
          </p:grpSpPr>
          <p:sp>
            <p:nvSpPr>
              <p:cNvPr id="36" name="Suorakulmio: Pyöristetyt kulmat 35">
                <a:extLst>
                  <a:ext uri="{FF2B5EF4-FFF2-40B4-BE49-F238E27FC236}">
                    <a16:creationId xmlns:a16="http://schemas.microsoft.com/office/drawing/2014/main" id="{07871485-4F69-3ED0-4790-24BDC683D2B0}"/>
                  </a:ext>
                </a:extLst>
              </p:cNvPr>
              <p:cNvSpPr/>
              <p:nvPr/>
            </p:nvSpPr>
            <p:spPr>
              <a:xfrm>
                <a:off x="7830209" y="3084771"/>
                <a:ext cx="1648653" cy="468675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Kestävä kaupunkiliikenne</a:t>
                </a:r>
              </a:p>
            </p:txBody>
          </p:sp>
          <p:sp>
            <p:nvSpPr>
              <p:cNvPr id="37" name="Suorakulmio: Pyöristetyt kulmat 36">
                <a:extLst>
                  <a:ext uri="{FF2B5EF4-FFF2-40B4-BE49-F238E27FC236}">
                    <a16:creationId xmlns:a16="http://schemas.microsoft.com/office/drawing/2014/main" id="{C8124161-BA45-03B5-1627-626C137A3B9B}"/>
                  </a:ext>
                </a:extLst>
              </p:cNvPr>
              <p:cNvSpPr/>
              <p:nvPr/>
            </p:nvSpPr>
            <p:spPr>
              <a:xfrm>
                <a:off x="10238070" y="2318426"/>
                <a:ext cx="986399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Aikataulut</a:t>
                </a:r>
              </a:p>
            </p:txBody>
          </p:sp>
          <p:sp>
            <p:nvSpPr>
              <p:cNvPr id="38" name="Suorakulmio: Pyöristetyt kulmat 37">
                <a:extLst>
                  <a:ext uri="{FF2B5EF4-FFF2-40B4-BE49-F238E27FC236}">
                    <a16:creationId xmlns:a16="http://schemas.microsoft.com/office/drawing/2014/main" id="{F943C12D-3301-369C-29F6-F5D7A178B30F}"/>
                  </a:ext>
                </a:extLst>
              </p:cNvPr>
              <p:cNvSpPr/>
              <p:nvPr/>
            </p:nvSpPr>
            <p:spPr>
              <a:xfrm>
                <a:off x="10238071" y="4192080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Päästöt</a:t>
                </a:r>
              </a:p>
            </p:txBody>
          </p:sp>
          <p:sp>
            <p:nvSpPr>
              <p:cNvPr id="39" name="Suorakulmio: Pyöristetyt kulmat 38">
                <a:extLst>
                  <a:ext uri="{FF2B5EF4-FFF2-40B4-BE49-F238E27FC236}">
                    <a16:creationId xmlns:a16="http://schemas.microsoft.com/office/drawing/2014/main" id="{5A77AC37-C419-F049-5F78-58B3FDE807AB}"/>
                  </a:ext>
                </a:extLst>
              </p:cNvPr>
              <p:cNvSpPr/>
              <p:nvPr/>
            </p:nvSpPr>
            <p:spPr>
              <a:xfrm>
                <a:off x="8213684" y="500384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Reitit</a:t>
                </a:r>
              </a:p>
            </p:txBody>
          </p:sp>
          <p:sp>
            <p:nvSpPr>
              <p:cNvPr id="40" name="Suorakulmio: Pyöristetyt kulmat 39">
                <a:extLst>
                  <a:ext uri="{FF2B5EF4-FFF2-40B4-BE49-F238E27FC236}">
                    <a16:creationId xmlns:a16="http://schemas.microsoft.com/office/drawing/2014/main" id="{E6B347B7-A249-2766-A24A-D423E6C2101D}"/>
                  </a:ext>
                </a:extLst>
              </p:cNvPr>
              <p:cNvSpPr/>
              <p:nvPr/>
            </p:nvSpPr>
            <p:spPr>
              <a:xfrm>
                <a:off x="5946568" y="4223896"/>
                <a:ext cx="1025745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Kulkuneuvot</a:t>
                </a:r>
              </a:p>
            </p:txBody>
          </p:sp>
          <p:sp>
            <p:nvSpPr>
              <p:cNvPr id="41" name="Suorakulmio: Pyöristetyt kulmat 40">
                <a:extLst>
                  <a:ext uri="{FF2B5EF4-FFF2-40B4-BE49-F238E27FC236}">
                    <a16:creationId xmlns:a16="http://schemas.microsoft.com/office/drawing/2014/main" id="{97EECF20-1D5C-E59D-7543-7D0273D31819}"/>
                  </a:ext>
                </a:extLst>
              </p:cNvPr>
              <p:cNvSpPr/>
              <p:nvPr/>
            </p:nvSpPr>
            <p:spPr>
              <a:xfrm>
                <a:off x="6020066" y="2318426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Hinnat</a:t>
                </a:r>
              </a:p>
            </p:txBody>
          </p:sp>
          <p:sp>
            <p:nvSpPr>
              <p:cNvPr id="42" name="Suorakulmio: Pyöristetyt kulmat 41">
                <a:extLst>
                  <a:ext uri="{FF2B5EF4-FFF2-40B4-BE49-F238E27FC236}">
                    <a16:creationId xmlns:a16="http://schemas.microsoft.com/office/drawing/2014/main" id="{ACDF8D6D-8ABC-A3F5-0FB2-247AC95D6676}"/>
                  </a:ext>
                </a:extLst>
              </p:cNvPr>
              <p:cNvSpPr/>
              <p:nvPr/>
            </p:nvSpPr>
            <p:spPr>
              <a:xfrm>
                <a:off x="8047955" y="1492234"/>
                <a:ext cx="878748" cy="378370"/>
              </a:xfrm>
              <a:prstGeom prst="roundRect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i-FI" sz="1050" b="1" dirty="0"/>
                  <a:t>Käyttäjät</a:t>
                </a:r>
              </a:p>
            </p:txBody>
          </p:sp>
          <p:cxnSp>
            <p:nvCxnSpPr>
              <p:cNvPr id="43" name="Suora nuoliyhdysviiva 42">
                <a:extLst>
                  <a:ext uri="{FF2B5EF4-FFF2-40B4-BE49-F238E27FC236}">
                    <a16:creationId xmlns:a16="http://schemas.microsoft.com/office/drawing/2014/main" id="{2B359B32-A48F-9B3B-BA64-732FB1D155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59440" y="2834285"/>
                <a:ext cx="0" cy="139902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uora nuoliyhdysviiva 43">
                <a:extLst>
                  <a:ext uri="{FF2B5EF4-FFF2-40B4-BE49-F238E27FC236}">
                    <a16:creationId xmlns:a16="http://schemas.microsoft.com/office/drawing/2014/main" id="{370CFBEA-EB4A-3F1F-1269-CB49267952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20179" y="4381265"/>
                <a:ext cx="3115286" cy="10286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uora nuoliyhdysviiva 44">
                <a:extLst>
                  <a:ext uri="{FF2B5EF4-FFF2-40B4-BE49-F238E27FC236}">
                    <a16:creationId xmlns:a16="http://schemas.microsoft.com/office/drawing/2014/main" id="{2C6D5A35-51E6-93BE-A753-65DF4C3443BC}"/>
                  </a:ext>
                </a:extLst>
              </p:cNvPr>
              <p:cNvCxnSpPr>
                <a:cxnSpLocks/>
                <a:stCxn id="37" idx="0"/>
              </p:cNvCxnSpPr>
              <p:nvPr/>
            </p:nvCxnSpPr>
            <p:spPr>
              <a:xfrm flipH="1" flipV="1">
                <a:off x="9037505" y="1681419"/>
                <a:ext cx="1693765" cy="637007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uora nuoliyhdysviiva 45">
                <a:extLst>
                  <a:ext uri="{FF2B5EF4-FFF2-40B4-BE49-F238E27FC236}">
                    <a16:creationId xmlns:a16="http://schemas.microsoft.com/office/drawing/2014/main" id="{79C1D3E6-03C4-D401-DE50-92F91018D2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58923" y="1877834"/>
                <a:ext cx="1648653" cy="2286269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uora nuoliyhdysviiva 52">
                <a:extLst>
                  <a:ext uri="{FF2B5EF4-FFF2-40B4-BE49-F238E27FC236}">
                    <a16:creationId xmlns:a16="http://schemas.microsoft.com/office/drawing/2014/main" id="{D489F218-1D7C-97CE-4416-E1930894214B}"/>
                  </a:ext>
                </a:extLst>
              </p:cNvPr>
              <p:cNvCxnSpPr>
                <a:cxnSpLocks/>
                <a:stCxn id="41" idx="0"/>
              </p:cNvCxnSpPr>
              <p:nvPr/>
            </p:nvCxnSpPr>
            <p:spPr>
              <a:xfrm flipV="1">
                <a:off x="6459440" y="1698649"/>
                <a:ext cx="1512618" cy="619777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uora nuoliyhdysviiva 53">
                <a:extLst>
                  <a:ext uri="{FF2B5EF4-FFF2-40B4-BE49-F238E27FC236}">
                    <a16:creationId xmlns:a16="http://schemas.microsoft.com/office/drawing/2014/main" id="{1B9FC9DB-2C4A-736E-4646-08FE7E9541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20179" y="4646492"/>
                <a:ext cx="1204138" cy="520702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Ellipsi 5">
              <a:extLst>
                <a:ext uri="{FF2B5EF4-FFF2-40B4-BE49-F238E27FC236}">
                  <a16:creationId xmlns:a16="http://schemas.microsoft.com/office/drawing/2014/main" id="{02D0E9A3-838D-065B-C04D-1D9709A27095}"/>
                </a:ext>
              </a:extLst>
            </p:cNvPr>
            <p:cNvSpPr/>
            <p:nvPr/>
          </p:nvSpPr>
          <p:spPr>
            <a:xfrm>
              <a:off x="6257495" y="4638243"/>
              <a:ext cx="1396370" cy="6197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3" name="Ellipsi 2">
              <a:extLst>
                <a:ext uri="{FF2B5EF4-FFF2-40B4-BE49-F238E27FC236}">
                  <a16:creationId xmlns:a16="http://schemas.microsoft.com/office/drawing/2014/main" id="{76922ACA-78D0-64A5-D676-E2180F38D8CA}"/>
                </a:ext>
              </a:extLst>
            </p:cNvPr>
            <p:cNvSpPr/>
            <p:nvPr/>
          </p:nvSpPr>
          <p:spPr>
            <a:xfrm>
              <a:off x="6257495" y="2744788"/>
              <a:ext cx="1396370" cy="6197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5" name="Ellipsi 4">
              <a:extLst>
                <a:ext uri="{FF2B5EF4-FFF2-40B4-BE49-F238E27FC236}">
                  <a16:creationId xmlns:a16="http://schemas.microsoft.com/office/drawing/2014/main" id="{072A3B93-B24D-D6F7-D3BE-C41CDDC2D4F2}"/>
                </a:ext>
              </a:extLst>
            </p:cNvPr>
            <p:cNvSpPr/>
            <p:nvPr/>
          </p:nvSpPr>
          <p:spPr>
            <a:xfrm>
              <a:off x="8293499" y="1915232"/>
              <a:ext cx="1396370" cy="6197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  <p:sp>
        <p:nvSpPr>
          <p:cNvPr id="63" name="Suorakulmio: Pyöristetyt kulmat 62">
            <a:extLst>
              <a:ext uri="{FF2B5EF4-FFF2-40B4-BE49-F238E27FC236}">
                <a16:creationId xmlns:a16="http://schemas.microsoft.com/office/drawing/2014/main" id="{C7529585-EEF5-6092-79C8-B9E318999ABA}"/>
              </a:ext>
            </a:extLst>
          </p:cNvPr>
          <p:cNvSpPr/>
          <p:nvPr/>
        </p:nvSpPr>
        <p:spPr>
          <a:xfrm>
            <a:off x="5791366" y="5109407"/>
            <a:ext cx="2240486" cy="5758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600" b="1" dirty="0"/>
              <a:t>Päästötön kulkuneuvo</a:t>
            </a:r>
          </a:p>
        </p:txBody>
      </p:sp>
      <p:sp>
        <p:nvSpPr>
          <p:cNvPr id="64" name="Suorakulmio: Pyöristetyt kulmat 63">
            <a:extLst>
              <a:ext uri="{FF2B5EF4-FFF2-40B4-BE49-F238E27FC236}">
                <a16:creationId xmlns:a16="http://schemas.microsoft.com/office/drawing/2014/main" id="{13AA7501-F26F-020D-0170-39748D1549A8}"/>
              </a:ext>
            </a:extLst>
          </p:cNvPr>
          <p:cNvSpPr/>
          <p:nvPr/>
        </p:nvSpPr>
        <p:spPr>
          <a:xfrm>
            <a:off x="5737647" y="3213942"/>
            <a:ext cx="2325408" cy="1019199"/>
          </a:xfrm>
          <a:prstGeom prst="roundRect">
            <a:avLst/>
          </a:prstGeom>
          <a:solidFill>
            <a:srgbClr val="F7C9EC"/>
          </a:solidFill>
          <a:ln w="57150">
            <a:solidFill>
              <a:srgbClr val="CC00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fi-FI" sz="1600" b="1" dirty="0"/>
              <a:t>Vetoomus: Päästöttömille vaihtoehdoille edulliset hinnat</a:t>
            </a:r>
          </a:p>
        </p:txBody>
      </p:sp>
      <p:sp>
        <p:nvSpPr>
          <p:cNvPr id="65" name="Suorakulmio: Pyöristetyt kulmat 64">
            <a:extLst>
              <a:ext uri="{FF2B5EF4-FFF2-40B4-BE49-F238E27FC236}">
                <a16:creationId xmlns:a16="http://schemas.microsoft.com/office/drawing/2014/main" id="{0874F3DA-7CE6-DCC2-EB2F-12CC504E6DC9}"/>
              </a:ext>
            </a:extLst>
          </p:cNvPr>
          <p:cNvSpPr/>
          <p:nvPr/>
        </p:nvSpPr>
        <p:spPr>
          <a:xfrm>
            <a:off x="7865204" y="1324989"/>
            <a:ext cx="2389256" cy="776291"/>
          </a:xfrm>
          <a:prstGeom prst="roundRect">
            <a:avLst/>
          </a:prstGeom>
          <a:solidFill>
            <a:schemeClr val="accent5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600" b="1" dirty="0"/>
              <a:t>Somekampanja tietoisuutta lisäämään.</a:t>
            </a:r>
          </a:p>
        </p:txBody>
      </p:sp>
    </p:spTree>
    <p:extLst>
      <p:ext uri="{BB962C8B-B14F-4D97-AF65-F5344CB8AC3E}">
        <p14:creationId xmlns:p14="http://schemas.microsoft.com/office/powerpoint/2010/main" val="419142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CC1A187-FB1C-E96B-52E7-4D1C22ED0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Tehtävä 5: Ratkaisun kehittäminen</a:t>
            </a:r>
            <a:endParaRPr lang="LID4096" sz="5100" dirty="0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59178F9F-A7FC-552F-FAAA-95820B13268B}"/>
              </a:ext>
            </a:extLst>
          </p:cNvPr>
          <p:cNvSpPr txBox="1"/>
          <p:nvPr/>
        </p:nvSpPr>
        <p:spPr>
          <a:xfrm>
            <a:off x="273418" y="5207369"/>
            <a:ext cx="4630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1. Valitkaa kartasta osa, johon haluatte/kannattaisi vaikuttaa. </a:t>
            </a:r>
            <a:endParaRPr lang="LID4096" sz="2400" dirty="0"/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89B423ED-A263-C864-E6FF-BD506DFEC1FE}"/>
              </a:ext>
            </a:extLst>
          </p:cNvPr>
          <p:cNvSpPr/>
          <p:nvPr/>
        </p:nvSpPr>
        <p:spPr>
          <a:xfrm>
            <a:off x="5049546" y="1801227"/>
            <a:ext cx="3708374" cy="288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rtl="0"/>
            <a:endParaRPr lang="fi-FI" sz="2000" dirty="0">
              <a:latin typeface="Calibri"/>
              <a:cs typeface="Segoe UI"/>
            </a:endParaRPr>
          </a:p>
          <a:p>
            <a:pPr rtl="0"/>
            <a:r>
              <a:rPr lang="fi-FI" sz="2000" dirty="0">
                <a:cs typeface="Segoe UI"/>
              </a:rPr>
              <a:t>Esimerkiksi:</a:t>
            </a:r>
          </a:p>
          <a:p>
            <a:pPr marL="457200" indent="-457200" rtl="0">
              <a:buFont typeface="+mj-lt"/>
              <a:buAutoNum type="arabicPeriod"/>
            </a:pPr>
            <a:r>
              <a:rPr lang="fi-FI" sz="2000" dirty="0">
                <a:cs typeface="Segoe UI"/>
              </a:rPr>
              <a:t>Teknologinen innovaatio</a:t>
            </a:r>
          </a:p>
          <a:p>
            <a:pPr marL="457200" indent="-457200" rtl="0">
              <a:buFont typeface="+mj-lt"/>
              <a:buAutoNum type="arabicPeriod"/>
            </a:pPr>
            <a:r>
              <a:rPr lang="fi-FI" sz="2000" dirty="0">
                <a:cs typeface="Segoe UI"/>
              </a:rPr>
              <a:t>Somekampanja</a:t>
            </a:r>
          </a:p>
          <a:p>
            <a:pPr marL="457200" indent="-457200" rtl="0">
              <a:buFont typeface="+mj-lt"/>
              <a:buAutoNum type="arabicPeriod"/>
            </a:pPr>
            <a:r>
              <a:rPr lang="fi-FI" sz="2000" baseline="0" dirty="0">
                <a:ea typeface="Segoe UI"/>
                <a:cs typeface="Segoe UI"/>
              </a:rPr>
              <a:t>Yhteydenotto päätöksentekijöihin</a:t>
            </a:r>
            <a:endParaRPr lang="fi-FI" sz="2000" dirty="0">
              <a:cs typeface="Segoe UI"/>
            </a:endParaRPr>
          </a:p>
          <a:p>
            <a:pPr marL="457200" indent="-457200" rtl="0">
              <a:buFont typeface="+mj-lt"/>
              <a:buAutoNum type="arabicPeriod"/>
            </a:pPr>
            <a:r>
              <a:rPr lang="fi-FI" sz="2000" dirty="0">
                <a:cs typeface="Segoe UI"/>
              </a:rPr>
              <a:t>Mielenosoitus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000" dirty="0">
                <a:cs typeface="Segoe UI"/>
              </a:rPr>
              <a:t>Taideprojekti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000" dirty="0">
                <a:cs typeface="Segoe UI"/>
              </a:rPr>
              <a:t>Kehittämisprojekti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000" dirty="0">
                <a:cs typeface="Segoe UI"/>
              </a:rPr>
              <a:t>Oma idea</a:t>
            </a:r>
          </a:p>
          <a:p>
            <a:pPr marL="628650" indent="-457200" rtl="0">
              <a:buFont typeface="+mj-lt"/>
              <a:buAutoNum type="arabicPeriod"/>
            </a:pPr>
            <a:endParaRPr lang="fi-FI" sz="1400" dirty="0">
              <a:latin typeface="Calibri"/>
              <a:cs typeface="Segoe UI"/>
            </a:endParaRPr>
          </a:p>
          <a:p>
            <a:pPr marL="628650" indent="-457200" rtl="0">
              <a:buFont typeface="+mj-lt"/>
              <a:buAutoNum type="arabicPeriod"/>
            </a:pPr>
            <a:endParaRPr lang="fi-FI" sz="1400" dirty="0">
              <a:latin typeface="Calibri"/>
              <a:cs typeface="Segoe UI"/>
            </a:endParaRP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919B4B34-ED34-3E5D-80DE-ED4F55C94F76}"/>
              </a:ext>
            </a:extLst>
          </p:cNvPr>
          <p:cNvSpPr txBox="1"/>
          <p:nvPr/>
        </p:nvSpPr>
        <p:spPr>
          <a:xfrm>
            <a:off x="5279285" y="5208762"/>
            <a:ext cx="33708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2. Valitkaa vaikuttamisen tapa. </a:t>
            </a:r>
            <a:endParaRPr lang="LID4096" sz="240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821F52F-1DCE-8461-900E-081284ABF781}"/>
              </a:ext>
            </a:extLst>
          </p:cNvPr>
          <p:cNvSpPr txBox="1"/>
          <p:nvPr/>
        </p:nvSpPr>
        <p:spPr>
          <a:xfrm>
            <a:off x="9202741" y="5207369"/>
            <a:ext cx="244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3. Suunnitelkaa toteutus. </a:t>
            </a:r>
            <a:endParaRPr lang="LID4096" sz="2400" dirty="0"/>
          </a:p>
        </p:txBody>
      </p:sp>
      <p:grpSp>
        <p:nvGrpSpPr>
          <p:cNvPr id="50" name="Ryhmä 49">
            <a:extLst>
              <a:ext uri="{FF2B5EF4-FFF2-40B4-BE49-F238E27FC236}">
                <a16:creationId xmlns:a16="http://schemas.microsoft.com/office/drawing/2014/main" id="{6AC18192-F98C-DFA6-41FD-5166442FB370}"/>
              </a:ext>
            </a:extLst>
          </p:cNvPr>
          <p:cNvGrpSpPr/>
          <p:nvPr/>
        </p:nvGrpSpPr>
        <p:grpSpPr>
          <a:xfrm>
            <a:off x="273418" y="1801227"/>
            <a:ext cx="4630758" cy="3067746"/>
            <a:chOff x="354698" y="1984107"/>
            <a:chExt cx="4630758" cy="3067746"/>
          </a:xfrm>
        </p:grpSpPr>
        <p:grpSp>
          <p:nvGrpSpPr>
            <p:cNvPr id="44" name="Ryhmä 43">
              <a:extLst>
                <a:ext uri="{FF2B5EF4-FFF2-40B4-BE49-F238E27FC236}">
                  <a16:creationId xmlns:a16="http://schemas.microsoft.com/office/drawing/2014/main" id="{C7940B76-A2B8-32EC-99FC-F8B46607DB74}"/>
                </a:ext>
              </a:extLst>
            </p:cNvPr>
            <p:cNvGrpSpPr/>
            <p:nvPr/>
          </p:nvGrpSpPr>
          <p:grpSpPr>
            <a:xfrm>
              <a:off x="354698" y="1984107"/>
              <a:ext cx="4630758" cy="2880000"/>
              <a:chOff x="354698" y="1984107"/>
              <a:chExt cx="4630758" cy="2880000"/>
            </a:xfrm>
          </p:grpSpPr>
          <p:sp>
            <p:nvSpPr>
              <p:cNvPr id="8" name="Suorakulmio 7">
                <a:extLst>
                  <a:ext uri="{FF2B5EF4-FFF2-40B4-BE49-F238E27FC236}">
                    <a16:creationId xmlns:a16="http://schemas.microsoft.com/office/drawing/2014/main" id="{04157B72-6F3D-85E6-87EB-EE0BD24D257C}"/>
                  </a:ext>
                </a:extLst>
              </p:cNvPr>
              <p:cNvSpPr/>
              <p:nvPr/>
            </p:nvSpPr>
            <p:spPr>
              <a:xfrm>
                <a:off x="354698" y="1984107"/>
                <a:ext cx="4630758" cy="28800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  <p:grpSp>
            <p:nvGrpSpPr>
              <p:cNvPr id="2" name="Ryhmä 1">
                <a:extLst>
                  <a:ext uri="{FF2B5EF4-FFF2-40B4-BE49-F238E27FC236}">
                    <a16:creationId xmlns:a16="http://schemas.microsoft.com/office/drawing/2014/main" id="{538BFA3E-A75E-AD7D-082D-7751D410ACFC}"/>
                  </a:ext>
                </a:extLst>
              </p:cNvPr>
              <p:cNvGrpSpPr/>
              <p:nvPr/>
            </p:nvGrpSpPr>
            <p:grpSpPr>
              <a:xfrm>
                <a:off x="455827" y="2133610"/>
                <a:ext cx="4266193" cy="2670711"/>
                <a:chOff x="5947845" y="2045908"/>
                <a:chExt cx="5788353" cy="3889982"/>
              </a:xfrm>
            </p:grpSpPr>
            <p:grpSp>
              <p:nvGrpSpPr>
                <p:cNvPr id="3" name="Ryhmä 2">
                  <a:extLst>
                    <a:ext uri="{FF2B5EF4-FFF2-40B4-BE49-F238E27FC236}">
                      <a16:creationId xmlns:a16="http://schemas.microsoft.com/office/drawing/2014/main" id="{90B5CA8C-D8ED-58E5-740E-8CA503F18CA1}"/>
                    </a:ext>
                  </a:extLst>
                </p:cNvPr>
                <p:cNvGrpSpPr/>
                <p:nvPr/>
              </p:nvGrpSpPr>
              <p:grpSpPr>
                <a:xfrm>
                  <a:off x="6087672" y="2045908"/>
                  <a:ext cx="5648526" cy="3889982"/>
                  <a:chOff x="5575943" y="1492234"/>
                  <a:chExt cx="5648526" cy="3889982"/>
                </a:xfrm>
              </p:grpSpPr>
              <p:sp>
                <p:nvSpPr>
                  <p:cNvPr id="28" name="Suorakulmio: Pyöristetyt kulmat 27">
                    <a:extLst>
                      <a:ext uri="{FF2B5EF4-FFF2-40B4-BE49-F238E27FC236}">
                        <a16:creationId xmlns:a16="http://schemas.microsoft.com/office/drawing/2014/main" id="{7E590ECF-0925-F35B-0934-8BB64B7C3B2E}"/>
                      </a:ext>
                    </a:extLst>
                  </p:cNvPr>
                  <p:cNvSpPr/>
                  <p:nvPr/>
                </p:nvSpPr>
                <p:spPr>
                  <a:xfrm>
                    <a:off x="7830209" y="3084771"/>
                    <a:ext cx="2037384" cy="468675"/>
                  </a:xfrm>
                  <a:prstGeom prst="roundRect">
                    <a:avLst/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i-FI" sz="1050" b="1" dirty="0"/>
                      <a:t>Kestävä kaupunkiliikenne</a:t>
                    </a:r>
                  </a:p>
                </p:txBody>
              </p:sp>
              <p:sp>
                <p:nvSpPr>
                  <p:cNvPr id="29" name="Suorakulmio: Pyöristetyt kulmat 28">
                    <a:extLst>
                      <a:ext uri="{FF2B5EF4-FFF2-40B4-BE49-F238E27FC236}">
                        <a16:creationId xmlns:a16="http://schemas.microsoft.com/office/drawing/2014/main" id="{EE5DE412-D318-5B5C-87D6-FF51B7AC5737}"/>
                      </a:ext>
                    </a:extLst>
                  </p:cNvPr>
                  <p:cNvSpPr/>
                  <p:nvPr/>
                </p:nvSpPr>
                <p:spPr>
                  <a:xfrm>
                    <a:off x="9991641" y="2318425"/>
                    <a:ext cx="1232828" cy="378370"/>
                  </a:xfrm>
                  <a:prstGeom prst="roundRect">
                    <a:avLst/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i-FI" sz="1050" b="1" dirty="0"/>
                      <a:t>Aikataulut</a:t>
                    </a:r>
                  </a:p>
                </p:txBody>
              </p:sp>
              <p:sp>
                <p:nvSpPr>
                  <p:cNvPr id="30" name="Suorakulmio: Pyöristetyt kulmat 29">
                    <a:extLst>
                      <a:ext uri="{FF2B5EF4-FFF2-40B4-BE49-F238E27FC236}">
                        <a16:creationId xmlns:a16="http://schemas.microsoft.com/office/drawing/2014/main" id="{5727E808-867B-6D07-103D-9767495B6616}"/>
                      </a:ext>
                    </a:extLst>
                  </p:cNvPr>
                  <p:cNvSpPr/>
                  <p:nvPr/>
                </p:nvSpPr>
                <p:spPr>
                  <a:xfrm>
                    <a:off x="10194780" y="4192080"/>
                    <a:ext cx="981354" cy="378370"/>
                  </a:xfrm>
                  <a:prstGeom prst="roundRect">
                    <a:avLst/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i-FI" sz="1050" b="1" dirty="0"/>
                      <a:t>Päästöt</a:t>
                    </a:r>
                  </a:p>
                </p:txBody>
              </p:sp>
              <p:sp>
                <p:nvSpPr>
                  <p:cNvPr id="31" name="Suorakulmio: Pyöristetyt kulmat 30">
                    <a:extLst>
                      <a:ext uri="{FF2B5EF4-FFF2-40B4-BE49-F238E27FC236}">
                        <a16:creationId xmlns:a16="http://schemas.microsoft.com/office/drawing/2014/main" id="{FBFA2FF5-69E2-D7CD-766C-4C12F1A47ADE}"/>
                      </a:ext>
                    </a:extLst>
                  </p:cNvPr>
                  <p:cNvSpPr/>
                  <p:nvPr/>
                </p:nvSpPr>
                <p:spPr>
                  <a:xfrm>
                    <a:off x="8213684" y="5003846"/>
                    <a:ext cx="878748" cy="378370"/>
                  </a:xfrm>
                  <a:prstGeom prst="roundRect">
                    <a:avLst/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i-FI" sz="1050" b="1" dirty="0"/>
                      <a:t>Reitit</a:t>
                    </a:r>
                  </a:p>
                </p:txBody>
              </p:sp>
              <p:sp>
                <p:nvSpPr>
                  <p:cNvPr id="32" name="Suorakulmio: Pyöristetyt kulmat 31">
                    <a:extLst>
                      <a:ext uri="{FF2B5EF4-FFF2-40B4-BE49-F238E27FC236}">
                        <a16:creationId xmlns:a16="http://schemas.microsoft.com/office/drawing/2014/main" id="{1AB3F366-74A1-9A0B-62ED-DC5ACE7AE438}"/>
                      </a:ext>
                    </a:extLst>
                  </p:cNvPr>
                  <p:cNvSpPr/>
                  <p:nvPr/>
                </p:nvSpPr>
                <p:spPr>
                  <a:xfrm>
                    <a:off x="5575943" y="4223895"/>
                    <a:ext cx="1396370" cy="378370"/>
                  </a:xfrm>
                  <a:prstGeom prst="roundRect">
                    <a:avLst/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i-FI" sz="1050" b="1" dirty="0"/>
                      <a:t>Kulkuneuvot</a:t>
                    </a:r>
                  </a:p>
                </p:txBody>
              </p:sp>
              <p:sp>
                <p:nvSpPr>
                  <p:cNvPr id="33" name="Suorakulmio: Pyöristetyt kulmat 32">
                    <a:extLst>
                      <a:ext uri="{FF2B5EF4-FFF2-40B4-BE49-F238E27FC236}">
                        <a16:creationId xmlns:a16="http://schemas.microsoft.com/office/drawing/2014/main" id="{853EDB80-6C4B-4717-6740-341904A8CF5B}"/>
                      </a:ext>
                    </a:extLst>
                  </p:cNvPr>
                  <p:cNvSpPr/>
                  <p:nvPr/>
                </p:nvSpPr>
                <p:spPr>
                  <a:xfrm>
                    <a:off x="6020066" y="2318426"/>
                    <a:ext cx="878748" cy="378370"/>
                  </a:xfrm>
                  <a:prstGeom prst="roundRect">
                    <a:avLst/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i-FI" sz="1050" b="1" dirty="0"/>
                      <a:t>Hinnat</a:t>
                    </a:r>
                  </a:p>
                </p:txBody>
              </p:sp>
              <p:sp>
                <p:nvSpPr>
                  <p:cNvPr id="34" name="Suorakulmio: Pyöristetyt kulmat 33">
                    <a:extLst>
                      <a:ext uri="{FF2B5EF4-FFF2-40B4-BE49-F238E27FC236}">
                        <a16:creationId xmlns:a16="http://schemas.microsoft.com/office/drawing/2014/main" id="{36D60E74-100F-D670-F3CF-00AAF9DAAD5E}"/>
                      </a:ext>
                    </a:extLst>
                  </p:cNvPr>
                  <p:cNvSpPr/>
                  <p:nvPr/>
                </p:nvSpPr>
                <p:spPr>
                  <a:xfrm>
                    <a:off x="8047953" y="1492234"/>
                    <a:ext cx="1130185" cy="378370"/>
                  </a:xfrm>
                  <a:prstGeom prst="roundRect">
                    <a:avLst/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i-FI" sz="1050" b="1" dirty="0"/>
                      <a:t>Käyttäjät</a:t>
                    </a:r>
                  </a:p>
                </p:txBody>
              </p:sp>
              <p:cxnSp>
                <p:nvCxnSpPr>
                  <p:cNvPr id="35" name="Suora nuoliyhdysviiva 34">
                    <a:extLst>
                      <a:ext uri="{FF2B5EF4-FFF2-40B4-BE49-F238E27FC236}">
                        <a16:creationId xmlns:a16="http://schemas.microsoft.com/office/drawing/2014/main" id="{D9F81DF6-926B-CB68-A02D-BC193C7659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459440" y="2784612"/>
                    <a:ext cx="0" cy="1448701"/>
                  </a:xfrm>
                  <a:prstGeom prst="straightConnector1">
                    <a:avLst/>
                  </a:prstGeom>
                  <a:ln w="57150">
                    <a:solidFill>
                      <a:srgbClr val="7030A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uora nuoliyhdysviiva 35">
                    <a:extLst>
                      <a:ext uri="{FF2B5EF4-FFF2-40B4-BE49-F238E27FC236}">
                        <a16:creationId xmlns:a16="http://schemas.microsoft.com/office/drawing/2014/main" id="{C218D125-056D-8D77-CAAC-FE55ED92D8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7020179" y="4381265"/>
                    <a:ext cx="3115286" cy="10286"/>
                  </a:xfrm>
                  <a:prstGeom prst="straightConnector1">
                    <a:avLst/>
                  </a:prstGeom>
                  <a:ln w="57150">
                    <a:solidFill>
                      <a:srgbClr val="7030A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uora nuoliyhdysviiva 36">
                    <a:extLst>
                      <a:ext uri="{FF2B5EF4-FFF2-40B4-BE49-F238E27FC236}">
                        <a16:creationId xmlns:a16="http://schemas.microsoft.com/office/drawing/2014/main" id="{B79792FE-A6DE-2D71-F556-975D43B649C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9239737" y="1706130"/>
                    <a:ext cx="1438700" cy="487048"/>
                  </a:xfrm>
                  <a:prstGeom prst="straightConnector1">
                    <a:avLst/>
                  </a:prstGeom>
                  <a:ln w="57150">
                    <a:solidFill>
                      <a:srgbClr val="7030A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uora nuoliyhdysviiva 37">
                    <a:extLst>
                      <a:ext uri="{FF2B5EF4-FFF2-40B4-BE49-F238E27FC236}">
                        <a16:creationId xmlns:a16="http://schemas.microsoft.com/office/drawing/2014/main" id="{4BA9440F-3380-39F9-16B9-67184346F6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758923" y="1877834"/>
                    <a:ext cx="1648653" cy="2286269"/>
                  </a:xfrm>
                  <a:prstGeom prst="straightConnector1">
                    <a:avLst/>
                  </a:prstGeom>
                  <a:ln w="57150">
                    <a:solidFill>
                      <a:srgbClr val="7030A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uora nuoliyhdysviiva 38">
                    <a:extLst>
                      <a:ext uri="{FF2B5EF4-FFF2-40B4-BE49-F238E27FC236}">
                        <a16:creationId xmlns:a16="http://schemas.microsoft.com/office/drawing/2014/main" id="{811EBA54-A644-E9F6-2C31-F2A7FE6D0060}"/>
                      </a:ext>
                    </a:extLst>
                  </p:cNvPr>
                  <p:cNvCxnSpPr>
                    <a:cxnSpLocks/>
                    <a:stCxn id="33" idx="0"/>
                  </p:cNvCxnSpPr>
                  <p:nvPr/>
                </p:nvCxnSpPr>
                <p:spPr>
                  <a:xfrm flipV="1">
                    <a:off x="6459440" y="1698649"/>
                    <a:ext cx="1512618" cy="619777"/>
                  </a:xfrm>
                  <a:prstGeom prst="straightConnector1">
                    <a:avLst/>
                  </a:prstGeom>
                  <a:ln w="57150">
                    <a:solidFill>
                      <a:srgbClr val="7030A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uora nuoliyhdysviiva 39">
                    <a:extLst>
                      <a:ext uri="{FF2B5EF4-FFF2-40B4-BE49-F238E27FC236}">
                        <a16:creationId xmlns:a16="http://schemas.microsoft.com/office/drawing/2014/main" id="{D2617A59-8D9C-AC00-3A8F-593FD750B7F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020179" y="4646492"/>
                    <a:ext cx="1204138" cy="520702"/>
                  </a:xfrm>
                  <a:prstGeom prst="straightConnector1">
                    <a:avLst/>
                  </a:prstGeom>
                  <a:ln w="57150">
                    <a:solidFill>
                      <a:srgbClr val="7030A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" name="Ellipsi 3">
                  <a:extLst>
                    <a:ext uri="{FF2B5EF4-FFF2-40B4-BE49-F238E27FC236}">
                      <a16:creationId xmlns:a16="http://schemas.microsoft.com/office/drawing/2014/main" id="{C5C71616-8B28-2BC0-D999-A61A560334CD}"/>
                    </a:ext>
                  </a:extLst>
                </p:cNvPr>
                <p:cNvSpPr/>
                <p:nvPr/>
              </p:nvSpPr>
              <p:spPr>
                <a:xfrm>
                  <a:off x="5947845" y="4638243"/>
                  <a:ext cx="1706022" cy="619777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ID4096"/>
                </a:p>
              </p:txBody>
            </p:sp>
          </p:grpSp>
        </p:grpSp>
        <p:sp>
          <p:nvSpPr>
            <p:cNvPr id="45" name="Puhekupla: Suorakulmio, kulmat pyöristettu 44">
              <a:extLst>
                <a:ext uri="{FF2B5EF4-FFF2-40B4-BE49-F238E27FC236}">
                  <a16:creationId xmlns:a16="http://schemas.microsoft.com/office/drawing/2014/main" id="{AE620681-8C4E-4100-8043-C54CC2A22832}"/>
                </a:ext>
              </a:extLst>
            </p:cNvPr>
            <p:cNvSpPr/>
            <p:nvPr/>
          </p:nvSpPr>
          <p:spPr>
            <a:xfrm>
              <a:off x="738012" y="4480454"/>
              <a:ext cx="1179924" cy="571399"/>
            </a:xfrm>
            <a:prstGeom prst="wedgeRoundRectCallout">
              <a:avLst>
                <a:gd name="adj1" fmla="val -31493"/>
                <a:gd name="adj2" fmla="val -103019"/>
                <a:gd name="adj3" fmla="val 1666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dirty="0"/>
                <a:t>Valitaan tämä</a:t>
              </a:r>
              <a:endParaRPr lang="LID4096" dirty="0"/>
            </a:p>
          </p:txBody>
        </p:sp>
      </p:grpSp>
      <p:pic>
        <p:nvPicPr>
          <p:cNvPr id="49" name="Kuva 48">
            <a:extLst>
              <a:ext uri="{FF2B5EF4-FFF2-40B4-BE49-F238E27FC236}">
                <a16:creationId xmlns:a16="http://schemas.microsoft.com/office/drawing/2014/main" id="{D27A981E-4510-2B54-6D6A-DF067461F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2723" y="1801227"/>
            <a:ext cx="2902398" cy="288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55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ADF2F6F-A352-C8ED-DFC9-D45ED3FAE2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Millaista olisi tulevaisuudessa,  jossa valitsemasi haaste olisi ratkaistu?</a:t>
            </a:r>
          </a:p>
          <a:p>
            <a:pPr marL="922338" lvl="2" indent="-342900"/>
            <a:r>
              <a:rPr lang="fi-FI" sz="2400" dirty="0"/>
              <a:t>Millaiset asiat olisivat muuttuneet? </a:t>
            </a:r>
          </a:p>
          <a:p>
            <a:pPr marL="922338" lvl="2" indent="-342900"/>
            <a:r>
              <a:rPr lang="fi-FI" sz="2400" dirty="0"/>
              <a:t>Miten ne olisivat muuttuneet?</a:t>
            </a:r>
          </a:p>
          <a:p>
            <a:pPr marL="922338" lvl="2" indent="-342900"/>
            <a:r>
              <a:rPr lang="fi-FI" sz="2400" dirty="0"/>
              <a:t>Millaisia vaikutuksia sillä olisi ihmisten elämään?</a:t>
            </a:r>
          </a:p>
          <a:p>
            <a:pPr marL="922338" lvl="2" indent="-342900"/>
            <a:r>
              <a:rPr lang="fi-FI" sz="2400" dirty="0"/>
              <a:t>Millaisia vaikutuksia sillä olisi muihin eläimiin ja luontoon?</a:t>
            </a:r>
          </a:p>
          <a:p>
            <a:endParaRPr lang="fi-FI" sz="2800" dirty="0"/>
          </a:p>
          <a:p>
            <a:endParaRPr lang="LID4096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B9A35CA-3130-9492-9A1F-4925F9471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Kuvitellaan kestävä tulevaisuus</a:t>
            </a:r>
            <a:endParaRPr lang="LID4096" sz="5100" dirty="0"/>
          </a:p>
        </p:txBody>
      </p:sp>
      <p:pic>
        <p:nvPicPr>
          <p:cNvPr id="5" name="Kuva 4" descr="Kuva, joka sisältää kohteen taivas, vesi, pilvi, piha-&#10;&#10;Kuvaus luotu automaattisesti">
            <a:extLst>
              <a:ext uri="{FF2B5EF4-FFF2-40B4-BE49-F238E27FC236}">
                <a16:creationId xmlns:a16="http://schemas.microsoft.com/office/drawing/2014/main" id="{B56BB565-0D0F-D8CB-956A-22E3B2FCB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657" y="1306800"/>
            <a:ext cx="4408120" cy="4408120"/>
          </a:xfrm>
          <a:prstGeom prst="rect">
            <a:avLst/>
          </a:prstGeom>
        </p:spPr>
      </p:pic>
      <p:sp>
        <p:nvSpPr>
          <p:cNvPr id="7" name="Ajatuskupla: Pilvi 6">
            <a:extLst>
              <a:ext uri="{FF2B5EF4-FFF2-40B4-BE49-F238E27FC236}">
                <a16:creationId xmlns:a16="http://schemas.microsoft.com/office/drawing/2014/main" id="{D570CB9F-0840-BD98-E3F4-227AD07E8F5B}"/>
              </a:ext>
            </a:extLst>
          </p:cNvPr>
          <p:cNvSpPr/>
          <p:nvPr/>
        </p:nvSpPr>
        <p:spPr>
          <a:xfrm>
            <a:off x="8942664" y="1143080"/>
            <a:ext cx="2907632" cy="965453"/>
          </a:xfrm>
          <a:prstGeom prst="cloudCallout">
            <a:avLst>
              <a:gd name="adj1" fmla="val -31094"/>
              <a:gd name="adj2" fmla="val 7431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>
                <a:solidFill>
                  <a:schemeClr val="tx1"/>
                </a:solidFill>
              </a:rPr>
              <a:t>Mitä jos…</a:t>
            </a:r>
            <a:endParaRPr lang="LID4096" sz="2800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5928DB1E-9EB8-D6A7-8D96-F735DE0A55FB}"/>
              </a:ext>
            </a:extLst>
          </p:cNvPr>
          <p:cNvSpPr txBox="1"/>
          <p:nvPr/>
        </p:nvSpPr>
        <p:spPr>
          <a:xfrm>
            <a:off x="9631955" y="5878640"/>
            <a:ext cx="15488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Kuva: Adobe </a:t>
            </a:r>
            <a:r>
              <a:rPr lang="fi-FI" sz="1200" dirty="0" err="1"/>
              <a:t>Firefly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6129314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E89AF618-8BB1-972C-4447-ED9F573D4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i="1" dirty="0"/>
              <a:t>hovering bamboo bus, no tires, city in background, purple tones, square</a:t>
            </a:r>
            <a:endParaRPr lang="LID4096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D35D4F5C-ADD7-B31B-08EB-623DF2517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Kuvagenerointidemo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832653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FACB32-31BF-CBE4-56BB-57C4D803A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Tehtävä 7: Tulevaisuuskuvan luonti</a:t>
            </a:r>
            <a:endParaRPr lang="LID4096" sz="5100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E74AE21A-66E9-1AF0-9454-88B2046CA106}"/>
              </a:ext>
            </a:extLst>
          </p:cNvPr>
          <p:cNvSpPr txBox="1"/>
          <p:nvPr/>
        </p:nvSpPr>
        <p:spPr>
          <a:xfrm>
            <a:off x="1961935" y="5243934"/>
            <a:ext cx="4113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1. Muotoilkaa </a:t>
            </a:r>
            <a:r>
              <a:rPr lang="fi-FI" sz="2400" dirty="0" err="1"/>
              <a:t>kuvagene-raattorille</a:t>
            </a:r>
            <a:r>
              <a:rPr lang="fi-FI" sz="2400" dirty="0"/>
              <a:t> kehote </a:t>
            </a:r>
            <a:r>
              <a:rPr lang="fi-FI" sz="2400" dirty="0" err="1"/>
              <a:t>tulevai-suuskuvittelun</a:t>
            </a:r>
            <a:r>
              <a:rPr lang="fi-FI" sz="2400" dirty="0"/>
              <a:t> perusteella. </a:t>
            </a:r>
            <a:endParaRPr lang="LID4096" sz="24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309F633-0976-7E40-856F-0D33784620BB}"/>
              </a:ext>
            </a:extLst>
          </p:cNvPr>
          <p:cNvSpPr txBox="1"/>
          <p:nvPr/>
        </p:nvSpPr>
        <p:spPr>
          <a:xfrm>
            <a:off x="7178385" y="5243934"/>
            <a:ext cx="2360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2. Arvioikaa kuvatulostetta. </a:t>
            </a:r>
            <a:endParaRPr lang="LID4096" sz="2400" dirty="0"/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CFB98E10-3D42-6BAC-8A4A-84F8780B3C19}"/>
              </a:ext>
            </a:extLst>
          </p:cNvPr>
          <p:cNvGrpSpPr/>
          <p:nvPr/>
        </p:nvGrpSpPr>
        <p:grpSpPr>
          <a:xfrm>
            <a:off x="2164886" y="1862427"/>
            <a:ext cx="3240000" cy="3039091"/>
            <a:chOff x="416455" y="1997838"/>
            <a:chExt cx="4655890" cy="4249912"/>
          </a:xfrm>
        </p:grpSpPr>
        <p:sp>
          <p:nvSpPr>
            <p:cNvPr id="6" name="Puhekupla: Suorakulmio, kulmat pyöristettu 5">
              <a:extLst>
                <a:ext uri="{FF2B5EF4-FFF2-40B4-BE49-F238E27FC236}">
                  <a16:creationId xmlns:a16="http://schemas.microsoft.com/office/drawing/2014/main" id="{0D42BE71-E26F-B667-32A7-46E99A492383}"/>
                </a:ext>
              </a:extLst>
            </p:cNvPr>
            <p:cNvSpPr/>
            <p:nvPr/>
          </p:nvSpPr>
          <p:spPr>
            <a:xfrm>
              <a:off x="416455" y="1997838"/>
              <a:ext cx="4655890" cy="3959604"/>
            </a:xfrm>
            <a:prstGeom prst="wedgeRoundRectCallout">
              <a:avLst>
                <a:gd name="adj1" fmla="val -32444"/>
                <a:gd name="adj2" fmla="val 65472"/>
                <a:gd name="adj3" fmla="val 1666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7" name="Tekstiruutu 6">
              <a:extLst>
                <a:ext uri="{FF2B5EF4-FFF2-40B4-BE49-F238E27FC236}">
                  <a16:creationId xmlns:a16="http://schemas.microsoft.com/office/drawing/2014/main" id="{EFA15BC6-A48B-6D43-03CD-C362A2EF8DCE}"/>
                </a:ext>
              </a:extLst>
            </p:cNvPr>
            <p:cNvSpPr txBox="1"/>
            <p:nvPr/>
          </p:nvSpPr>
          <p:spPr>
            <a:xfrm>
              <a:off x="852682" y="2503274"/>
              <a:ext cx="3917660" cy="3744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400" i="1" dirty="0">
                  <a:solidFill>
                    <a:schemeClr val="bg1"/>
                  </a:solidFill>
                </a:rPr>
                <a:t>”</a:t>
              </a:r>
              <a:r>
                <a:rPr lang="LID4096" sz="2400" i="1" dirty="0">
                  <a:solidFill>
                    <a:schemeClr val="bg1"/>
                  </a:solidFill>
                </a:rPr>
                <a:t> </a:t>
              </a:r>
              <a:r>
                <a:rPr lang="en-US" sz="2400" i="1" dirty="0">
                  <a:solidFill>
                    <a:schemeClr val="bg1"/>
                  </a:solidFill>
                </a:rPr>
                <a:t>[Make image:] hovering bamboo bus, no tires, city in background, purple tones, square “</a:t>
              </a:r>
              <a:endParaRPr lang="LID4096" sz="2400" i="1" dirty="0">
                <a:solidFill>
                  <a:schemeClr val="bg1"/>
                </a:solidFill>
              </a:endParaRPr>
            </a:p>
            <a:p>
              <a:endParaRPr lang="LID4096" sz="24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74313A2B-09EB-F3B2-0E48-11D332CBDFCC}"/>
              </a:ext>
            </a:extLst>
          </p:cNvPr>
          <p:cNvGrpSpPr/>
          <p:nvPr/>
        </p:nvGrpSpPr>
        <p:grpSpPr>
          <a:xfrm>
            <a:off x="6738578" y="1862427"/>
            <a:ext cx="3240000" cy="3219264"/>
            <a:chOff x="6548925" y="2214641"/>
            <a:chExt cx="3240000" cy="3219264"/>
          </a:xfrm>
        </p:grpSpPr>
        <p:pic>
          <p:nvPicPr>
            <p:cNvPr id="12" name="Kuva 11" descr="Kuva, joka sisältää kohteen kannettava tietokone, tietokone, asuste, sisä-&#10;&#10;Kuvaus luotu automaattisesti">
              <a:extLst>
                <a:ext uri="{FF2B5EF4-FFF2-40B4-BE49-F238E27FC236}">
                  <a16:creationId xmlns:a16="http://schemas.microsoft.com/office/drawing/2014/main" id="{8458367B-B559-6320-97F6-396BE8B0D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8925" y="2214641"/>
              <a:ext cx="3240000" cy="3162639"/>
            </a:xfrm>
            <a:prstGeom prst="rect">
              <a:avLst/>
            </a:prstGeom>
          </p:spPr>
        </p:pic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0B4F1CE6-B954-0406-0AA4-6785A89138BB}"/>
                </a:ext>
              </a:extLst>
            </p:cNvPr>
            <p:cNvSpPr txBox="1"/>
            <p:nvPr/>
          </p:nvSpPr>
          <p:spPr>
            <a:xfrm>
              <a:off x="6548925" y="5170995"/>
              <a:ext cx="1377009" cy="262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900" dirty="0" err="1">
                  <a:solidFill>
                    <a:schemeClr val="bg1"/>
                  </a:solidFill>
                </a:rPr>
                <a:t>Kuva:Adobe</a:t>
              </a:r>
              <a:r>
                <a:rPr lang="fi-FI" sz="900" dirty="0">
                  <a:solidFill>
                    <a:schemeClr val="bg1"/>
                  </a:solidFill>
                </a:rPr>
                <a:t> </a:t>
              </a:r>
              <a:r>
                <a:rPr lang="fi-FI" sz="900" dirty="0" err="1">
                  <a:solidFill>
                    <a:schemeClr val="bg1"/>
                  </a:solidFill>
                </a:rPr>
                <a:t>Firefly</a:t>
              </a:r>
              <a:endParaRPr lang="LID4096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B23AEF21-9606-012B-8C93-5B4E89D73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814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EA56C96-4166-0203-0CD3-2E89595BA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Esitellään työt</a:t>
            </a:r>
          </a:p>
          <a:p>
            <a:pPr lvl="1"/>
            <a:r>
              <a:rPr lang="fi-FI" dirty="0"/>
              <a:t>Aihe</a:t>
            </a:r>
          </a:p>
          <a:p>
            <a:pPr lvl="1"/>
            <a:r>
              <a:rPr lang="fi-FI" dirty="0"/>
              <a:t>Ratkaisu</a:t>
            </a:r>
          </a:p>
          <a:p>
            <a:pPr lvl="1"/>
            <a:r>
              <a:rPr lang="fi-FI" dirty="0"/>
              <a:t>Tulevaisuuskuva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4A30AAAE-3C36-0B79-62D3-797ABA5FA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Koonti</a:t>
            </a:r>
          </a:p>
        </p:txBody>
      </p:sp>
    </p:spTree>
    <p:extLst>
      <p:ext uri="{BB962C8B-B14F-4D97-AF65-F5344CB8AC3E}">
        <p14:creationId xmlns:p14="http://schemas.microsoft.com/office/powerpoint/2010/main" val="2825653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EA56C96-4166-0203-0CD3-2E89595BA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Esitellään työt</a:t>
            </a:r>
          </a:p>
          <a:p>
            <a:pPr lvl="1"/>
            <a:r>
              <a:rPr lang="fi-FI" dirty="0"/>
              <a:t>Aihe</a:t>
            </a:r>
          </a:p>
          <a:p>
            <a:pPr lvl="1"/>
            <a:r>
              <a:rPr lang="fi-FI" dirty="0"/>
              <a:t>Ratkaisu</a:t>
            </a:r>
          </a:p>
          <a:p>
            <a:pPr lvl="1"/>
            <a:r>
              <a:rPr lang="fi-FI" dirty="0"/>
              <a:t>Tulevaisuuskuva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dirty="0"/>
              <a:t>Pohdittavaksi:</a:t>
            </a:r>
          </a:p>
          <a:p>
            <a:pPr lvl="1"/>
            <a:r>
              <a:rPr lang="fi-FI" dirty="0"/>
              <a:t>Oliko generatiivisesta tekoälystä hyötyä systeemikartan laatimisessa?</a:t>
            </a:r>
          </a:p>
          <a:p>
            <a:pPr lvl="1"/>
            <a:r>
              <a:rPr lang="fi-FI" dirty="0"/>
              <a:t>Entä ratkaisun kehittämisessä?</a:t>
            </a:r>
          </a:p>
          <a:p>
            <a:pPr lvl="1"/>
            <a:r>
              <a:rPr lang="fi-FI" dirty="0"/>
              <a:t>Havaitsitteko tulosteissa virheitä/haitallista sisältöä?</a:t>
            </a:r>
          </a:p>
          <a:p>
            <a:pPr lvl="1"/>
            <a:r>
              <a:rPr lang="fi-FI" dirty="0"/>
              <a:t>Oliko tulosteita helppo arvioida?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4A30AAAE-3C36-0B79-62D3-797ABA5FA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Koonti</a:t>
            </a:r>
          </a:p>
        </p:txBody>
      </p:sp>
    </p:spTree>
    <p:extLst>
      <p:ext uri="{BB962C8B-B14F-4D97-AF65-F5344CB8AC3E}">
        <p14:creationId xmlns:p14="http://schemas.microsoft.com/office/powerpoint/2010/main" val="61822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72;g10a56bd2a1b_0_28">
            <a:extLst>
              <a:ext uri="{FF2B5EF4-FFF2-40B4-BE49-F238E27FC236}">
                <a16:creationId xmlns:a16="http://schemas.microsoft.com/office/drawing/2014/main" id="{F9AAD6A7-4A98-6E01-49BF-25AE77323671}"/>
              </a:ext>
            </a:extLst>
          </p:cNvPr>
          <p:cNvPicPr preferRelativeResize="0">
            <a:picLocks noGrp="1"/>
          </p:cNvPicPr>
          <p:nvPr>
            <p:ph type="pic" idx="1"/>
          </p:nvPr>
        </p:nvPicPr>
        <p:blipFill rotWithShape="1">
          <a:blip r:embed="rId3">
            <a:alphaModFix/>
          </a:blip>
          <a:srcRect l="12" t="7234" r="-12" b="14730"/>
          <a:stretch/>
        </p:blipFill>
        <p:spPr>
          <a:xfrm>
            <a:off x="0" y="0"/>
            <a:ext cx="58531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isällön paikkamerkki 26">
            <a:extLst>
              <a:ext uri="{FF2B5EF4-FFF2-40B4-BE49-F238E27FC236}">
                <a16:creationId xmlns:a16="http://schemas.microsoft.com/office/drawing/2014/main" id="{F33C506C-1F25-C68D-3BA6-8CDCF45E9D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6000" y="1947600"/>
            <a:ext cx="5357987" cy="4262400"/>
          </a:xfrm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i-FI" sz="2400" u="none" strike="noStrike" cap="none">
                <a:solidFill>
                  <a:schemeClr val="dk1"/>
                </a:solidFill>
                <a:latin typeface="Bw Gradual Medium" pitchFamily="2" charset="77"/>
                <a:ea typeface="Arial"/>
                <a:cs typeface="Arial"/>
                <a:sym typeface="Arial"/>
              </a:rPr>
              <a:t>Taiteiden ja suunnittelun korkeakoulu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i-FI" sz="2400" u="none" strike="noStrike" cap="none">
                <a:solidFill>
                  <a:schemeClr val="dk1"/>
                </a:solidFill>
                <a:latin typeface="Bw Gradual Medium" pitchFamily="2" charset="77"/>
                <a:ea typeface="Arial"/>
                <a:cs typeface="Arial"/>
                <a:sym typeface="Arial"/>
              </a:rPr>
              <a:t>Kauppakorkeakoulu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i-FI" sz="2400" u="none" strike="noStrike" cap="none">
                <a:solidFill>
                  <a:schemeClr val="dk1"/>
                </a:solidFill>
                <a:latin typeface="Bw Gradual Medium" pitchFamily="2" charset="77"/>
                <a:ea typeface="Arial"/>
                <a:cs typeface="Arial"/>
                <a:sym typeface="Arial"/>
              </a:rPr>
              <a:t>Kemian tekniikan korkeakoulu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fi-FI" sz="2400" u="none" strike="noStrike" cap="none">
                <a:solidFill>
                  <a:schemeClr val="dk1"/>
                </a:solidFill>
                <a:latin typeface="Bw Gradual Medium" pitchFamily="2" charset="77"/>
                <a:ea typeface="Arial"/>
                <a:cs typeface="Arial"/>
                <a:sym typeface="Arial"/>
              </a:rPr>
              <a:t>Sähkötekniikan korkeakoulu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i-FI" sz="2400" u="none" strike="noStrike" cap="none">
                <a:solidFill>
                  <a:schemeClr val="dk1"/>
                </a:solidFill>
                <a:latin typeface="Bw Gradual Medium" pitchFamily="2" charset="77"/>
                <a:ea typeface="Arial"/>
                <a:cs typeface="Arial"/>
                <a:sym typeface="Arial"/>
              </a:rPr>
              <a:t>Insinööritieteiden korkeakoulu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i-FI" sz="2400" u="none" strike="noStrike" cap="none">
                <a:solidFill>
                  <a:schemeClr val="dk1"/>
                </a:solidFill>
                <a:latin typeface="Bw Gradual Medium" pitchFamily="2" charset="77"/>
                <a:ea typeface="Arial"/>
                <a:cs typeface="Arial"/>
                <a:sym typeface="Arial"/>
              </a:rPr>
              <a:t>Perustieteiden korkeakoulu</a:t>
            </a:r>
            <a:endParaRPr lang="fi-FI" sz="1600" u="none" strike="noStrike" cap="none" dirty="0">
              <a:solidFill>
                <a:schemeClr val="dk1"/>
              </a:solidFill>
              <a:latin typeface="Bw Gradual Medium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25" name="Otsikko 24">
            <a:extLst>
              <a:ext uri="{FF2B5EF4-FFF2-40B4-BE49-F238E27FC236}">
                <a16:creationId xmlns:a16="http://schemas.microsoft.com/office/drawing/2014/main" id="{AC05DEE4-F783-BFE8-4F47-29560B303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51999"/>
            <a:ext cx="5359200" cy="1624425"/>
          </a:xfrm>
        </p:spPr>
        <p:txBody>
          <a:bodyPr/>
          <a:lstStyle/>
          <a:p>
            <a:r>
              <a:rPr lang="fi-FI"/>
              <a:t>Kuusi korkeakoulua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3758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88FB-2B42-F2D0-CF9D-6E05AB8C9D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fi-FI" sz="13800" dirty="0"/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7039794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553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518DB5-AB2A-AA8E-E6A7-A220EEE9C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Bw Gradual Light" panose="00000400000000000000" pitchFamily="50" charset="0"/>
              </a:rPr>
              <a:t>Kerää systeemikartat, joita oppilaat eivät halua säilyttää.</a:t>
            </a:r>
          </a:p>
          <a:p>
            <a:r>
              <a:rPr lang="fi-FI" dirty="0">
                <a:latin typeface="Bw Gradual Light" panose="00000400000000000000" pitchFamily="50" charset="0"/>
              </a:rPr>
              <a:t>Tyhjennä muistit koneista?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6774C51-C088-0E3F-7685-381753410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Ohjaajan jälkityöt</a:t>
            </a:r>
          </a:p>
        </p:txBody>
      </p:sp>
    </p:spTree>
    <p:extLst>
      <p:ext uri="{BB962C8B-B14F-4D97-AF65-F5344CB8AC3E}">
        <p14:creationId xmlns:p14="http://schemas.microsoft.com/office/powerpoint/2010/main" val="1997673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81;g10b788cb8c9_0_10">
            <a:extLst>
              <a:ext uri="{FF2B5EF4-FFF2-40B4-BE49-F238E27FC236}">
                <a16:creationId xmlns:a16="http://schemas.microsoft.com/office/drawing/2014/main" id="{894EF015-BCA1-0338-3CF6-58F84FED01C5}"/>
              </a:ext>
            </a:extLst>
          </p:cNvPr>
          <p:cNvPicPr preferRelativeResize="0">
            <a:picLocks noGrp="1"/>
          </p:cNvPicPr>
          <p:nvPr>
            <p:ph type="pic" idx="1"/>
          </p:nvPr>
        </p:nvPicPr>
        <p:blipFill rotWithShape="1">
          <a:blip r:embed="rId3">
            <a:alphaModFix/>
          </a:blip>
          <a:srcRect l="21658" r="21658"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3706C7F3-ECAB-B1B0-0EFC-968C801DCE0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fi-FI" u="none" strike="noStrike" cap="none" dirty="0">
              <a:solidFill>
                <a:srgbClr val="000000"/>
              </a:solidFill>
              <a:latin typeface="Bw Gradual Medium" pitchFamily="2" charset="77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fi-FI" dirty="0">
              <a:solidFill>
                <a:srgbClr val="000000"/>
              </a:solidFill>
              <a:latin typeface="Bw Gradual Medium" pitchFamily="2" charset="77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fi-FI" u="none" strike="noStrike" cap="none" dirty="0">
              <a:solidFill>
                <a:srgbClr val="000000"/>
              </a:solidFill>
              <a:latin typeface="Bw Gradual Medium" pitchFamily="2" charset="77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fi-FI" u="none" strike="noStrike" cap="none" dirty="0">
                <a:solidFill>
                  <a:srgbClr val="000000"/>
                </a:solidFill>
                <a:latin typeface="Bw Gradual Medium" pitchFamily="2" charset="77"/>
                <a:ea typeface="Arial"/>
                <a:cs typeface="Arial"/>
                <a:sym typeface="Arial"/>
              </a:rPr>
              <a:t>Olemme Aalto-yliopisto pienoiskoossa!</a:t>
            </a:r>
            <a:br>
              <a:rPr lang="fi-FI" u="none" strike="noStrike" cap="none" dirty="0">
                <a:solidFill>
                  <a:srgbClr val="000000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</a:br>
            <a:endParaRPr lang="fi-FI" u="none" strike="noStrike" cap="none" dirty="0">
              <a:solidFill>
                <a:srgbClr val="000000"/>
              </a:solidFill>
              <a:latin typeface="Bw Gradual Light" panose="00000400000000000000" pitchFamily="50" charset="0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Toimintamuodot:</a:t>
            </a:r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Opintokäynnit</a:t>
            </a:r>
            <a:endParaRPr lang="fi-FI" b="0" i="0" u="none" strike="noStrike" cap="none" dirty="0">
              <a:solidFill>
                <a:srgbClr val="000000"/>
              </a:solidFill>
              <a:latin typeface="Bw Gradual Light" panose="00000400000000000000" pitchFamily="50" charset="0"/>
              <a:ea typeface="Arial"/>
              <a:cs typeface="Arial"/>
              <a:sym typeface="Arial"/>
            </a:endParaRPr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Tapahtumat</a:t>
            </a:r>
            <a:endParaRPr lang="fi-FI" b="0" i="0" u="none" strike="noStrike" cap="none" dirty="0">
              <a:solidFill>
                <a:srgbClr val="000000"/>
              </a:solidFill>
              <a:latin typeface="Bw Gradual Light" panose="00000400000000000000" pitchFamily="50" charset="0"/>
              <a:ea typeface="Arial"/>
              <a:cs typeface="Arial"/>
              <a:sym typeface="Arial"/>
            </a:endParaRPr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Kerhot ja leirit</a:t>
            </a:r>
            <a:endParaRPr lang="fi-FI" b="0" i="0" u="none" strike="noStrike" cap="none" dirty="0">
              <a:solidFill>
                <a:srgbClr val="000000"/>
              </a:solidFill>
              <a:latin typeface="Bw Gradual Light" panose="00000400000000000000" pitchFamily="50" charset="0"/>
              <a:ea typeface="Arial"/>
              <a:cs typeface="Arial"/>
              <a:sym typeface="Arial"/>
            </a:endParaRPr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Kurssit ja luennot</a:t>
            </a:r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Kilpailut</a:t>
            </a:r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Kokeile kotona -ohjeet &amp;</a:t>
            </a:r>
            <a:b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</a:br>
            <a:r>
              <a:rPr lang="fi-FI" b="0" i="0" u="none" strike="noStrike" cap="none" dirty="0">
                <a:solidFill>
                  <a:schemeClr val="dk1"/>
                </a:solidFill>
                <a:latin typeface="Bw Gradual Light" panose="00000400000000000000" pitchFamily="50" charset="0"/>
                <a:ea typeface="Arial"/>
                <a:cs typeface="Arial"/>
                <a:sym typeface="Arial"/>
              </a:rPr>
              <a:t>some-materiaalit</a:t>
            </a:r>
            <a:endParaRPr lang="fi-FI" b="0" i="0" u="none" strike="noStrike" cap="none" dirty="0">
              <a:solidFill>
                <a:srgbClr val="000000"/>
              </a:solidFill>
              <a:latin typeface="Bw Gradual Light" panose="00000400000000000000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0897E10-F37C-A63F-988E-70E406BD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Aalto-yliopisto Junior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388D4FB3-3DF7-4005-56A9-6D52FEE4693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5768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 descr="Kuva, joka sisältää kohteen vaate, taivas, piha-, pilvenpiirtäjä&#10;&#10;Kuvaus luotu automaattisesti">
            <a:extLst>
              <a:ext uri="{FF2B5EF4-FFF2-40B4-BE49-F238E27FC236}">
                <a16:creationId xmlns:a16="http://schemas.microsoft.com/office/drawing/2014/main" id="{E4F3A325-F794-22A4-3082-D43E0EF81A6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20" y="10"/>
            <a:ext cx="6095980" cy="6857990"/>
          </a:xfrm>
          <a:noFill/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AEFEFE1-D3B0-3A75-76FF-68E36CCE044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629399" y="1306800"/>
            <a:ext cx="5147734" cy="490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b="1" dirty="0" err="1">
                <a:solidFill>
                  <a:schemeClr val="accent1"/>
                </a:solidFill>
              </a:rPr>
              <a:t>Tekoälytaiturit</a:t>
            </a:r>
            <a:endParaRPr lang="en-US" sz="5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- </a:t>
            </a:r>
            <a:r>
              <a:rPr lang="en-US" dirty="0" err="1">
                <a:solidFill>
                  <a:schemeClr val="accent1"/>
                </a:solidFill>
              </a:rPr>
              <a:t>Kestävän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tulevaisuuden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polulla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399433B-E9A8-1598-CF0E-7B2BEDE75B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0" y="6605588"/>
            <a:ext cx="1998617" cy="2524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Kuva: Adobe Firefly</a:t>
            </a:r>
          </a:p>
        </p:txBody>
      </p:sp>
      <p:grpSp>
        <p:nvGrpSpPr>
          <p:cNvPr id="2" name="Ryhmä 1">
            <a:extLst>
              <a:ext uri="{FF2B5EF4-FFF2-40B4-BE49-F238E27FC236}">
                <a16:creationId xmlns:a16="http://schemas.microsoft.com/office/drawing/2014/main" id="{924A859C-B1A4-064A-B260-DC79DA676190}"/>
              </a:ext>
            </a:extLst>
          </p:cNvPr>
          <p:cNvGrpSpPr/>
          <p:nvPr/>
        </p:nvGrpSpPr>
        <p:grpSpPr>
          <a:xfrm>
            <a:off x="6793984" y="3429000"/>
            <a:ext cx="4902904" cy="1380067"/>
            <a:chOff x="6551083" y="3034498"/>
            <a:chExt cx="5297026" cy="1440002"/>
          </a:xfrm>
        </p:grpSpPr>
        <p:pic>
          <p:nvPicPr>
            <p:cNvPr id="1026" name="Picture 2" descr="A purple text with blue and pink balls&#10;&#10;Description automatically generated">
              <a:extLst>
                <a:ext uri="{FF2B5EF4-FFF2-40B4-BE49-F238E27FC236}">
                  <a16:creationId xmlns:a16="http://schemas.microsoft.com/office/drawing/2014/main" id="{13D8CBC0-0BA4-777C-709B-ADC051885C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083" y="3034500"/>
              <a:ext cx="14400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A green tree with leaves and text&#10;&#10;Description automatically generated">
              <a:extLst>
                <a:ext uri="{FF2B5EF4-FFF2-40B4-BE49-F238E27FC236}">
                  <a16:creationId xmlns:a16="http://schemas.microsoft.com/office/drawing/2014/main" id="{B0256966-A8AE-F680-6A3D-41F29AFE2A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1783" y="3034500"/>
              <a:ext cx="1484746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CC37AAA-6B85-2A6A-4DCD-A8B7EDB92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6623" y="3034498"/>
              <a:ext cx="1921486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45119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641FF82-FE99-BEB0-CE81-93514768D61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i-FI" dirty="0">
                <a:latin typeface="Bw Gradual Light" panose="00000400000000000000" pitchFamily="50" charset="0"/>
              </a:rPr>
              <a:t>Pohditaan miten tekoäly toimii ja mitä se on.</a:t>
            </a:r>
          </a:p>
          <a:p>
            <a:r>
              <a:rPr lang="fi-FI" dirty="0">
                <a:latin typeface="Bw Gradual Light" panose="00000400000000000000" pitchFamily="50" charset="0"/>
              </a:rPr>
              <a:t>Harjoitellaan generatiivisen tekoälyn käyttöä.</a:t>
            </a:r>
          </a:p>
          <a:p>
            <a:r>
              <a:rPr lang="fi-FI" dirty="0">
                <a:latin typeface="Bw Gradual Light" panose="00000400000000000000" pitchFamily="50" charset="0"/>
              </a:rPr>
              <a:t>Tutkitaan kestävän tulevaisuuden rakentamista.</a:t>
            </a:r>
          </a:p>
          <a:p>
            <a:r>
              <a:rPr lang="fi-FI" dirty="0">
                <a:latin typeface="Bw Gradual Light" panose="00000400000000000000" pitchFamily="50" charset="0"/>
              </a:rPr>
              <a:t>Kehitetään ratkaisu hyödyntämällä generatiivista tekoälyä.</a:t>
            </a:r>
          </a:p>
          <a:p>
            <a:endParaRPr lang="fi-FI" dirty="0">
              <a:latin typeface="Bw Gradual Light" panose="00000400000000000000" pitchFamily="50" charset="0"/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D7C8D6D-8082-8EC5-7009-971AC8184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Tavoite</a:t>
            </a:r>
          </a:p>
        </p:txBody>
      </p:sp>
    </p:spTree>
    <p:extLst>
      <p:ext uri="{BB962C8B-B14F-4D97-AF65-F5344CB8AC3E}">
        <p14:creationId xmlns:p14="http://schemas.microsoft.com/office/powerpoint/2010/main" val="2034165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jatuskupla: Pilvi 1">
            <a:extLst>
              <a:ext uri="{FF2B5EF4-FFF2-40B4-BE49-F238E27FC236}">
                <a16:creationId xmlns:a16="http://schemas.microsoft.com/office/drawing/2014/main" id="{4FA4408F-B67A-AA1B-0341-F6B529FEA4E5}"/>
              </a:ext>
            </a:extLst>
          </p:cNvPr>
          <p:cNvSpPr/>
          <p:nvPr/>
        </p:nvSpPr>
        <p:spPr>
          <a:xfrm>
            <a:off x="1729047" y="1080654"/>
            <a:ext cx="7863840" cy="4214553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6600" dirty="0">
                <a:solidFill>
                  <a:schemeClr val="tx1"/>
                </a:solidFill>
              </a:rPr>
              <a:t>Missä on tekoälyä?</a:t>
            </a:r>
            <a:endParaRPr lang="LID4096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747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014E411E-CFCC-D037-B732-038530C46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100" dirty="0"/>
              <a:t>Tekoälyä on esimerkiksi</a:t>
            </a:r>
          </a:p>
        </p:txBody>
      </p:sp>
      <p:grpSp>
        <p:nvGrpSpPr>
          <p:cNvPr id="34" name="Ryhmä 33">
            <a:extLst>
              <a:ext uri="{FF2B5EF4-FFF2-40B4-BE49-F238E27FC236}">
                <a16:creationId xmlns:a16="http://schemas.microsoft.com/office/drawing/2014/main" id="{A64AAF31-31CF-144C-6B76-7B18F8BE39DA}"/>
              </a:ext>
            </a:extLst>
          </p:cNvPr>
          <p:cNvGrpSpPr/>
          <p:nvPr/>
        </p:nvGrpSpPr>
        <p:grpSpPr>
          <a:xfrm>
            <a:off x="1259632" y="1634412"/>
            <a:ext cx="1593980" cy="1986235"/>
            <a:chOff x="1259632" y="1634412"/>
            <a:chExt cx="1593980" cy="1986235"/>
          </a:xfrm>
        </p:grpSpPr>
        <p:pic>
          <p:nvPicPr>
            <p:cNvPr id="7" name="Kuva 6" descr="Kuva, joka sisältää kohteen henkilö, Ihmisen kasvot, mies, vaate&#10;&#10;Kuvaus luotu automaattisesti">
              <a:extLst>
                <a:ext uri="{FF2B5EF4-FFF2-40B4-BE49-F238E27FC236}">
                  <a16:creationId xmlns:a16="http://schemas.microsoft.com/office/drawing/2014/main" id="{66C42628-0530-F446-167E-1D43B4A0A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634412"/>
              <a:ext cx="1593980" cy="1593980"/>
            </a:xfrm>
            <a:prstGeom prst="rect">
              <a:avLst/>
            </a:prstGeom>
          </p:spPr>
        </p:pic>
        <p:sp>
          <p:nvSpPr>
            <p:cNvPr id="25" name="Tekstiruutu 24">
              <a:extLst>
                <a:ext uri="{FF2B5EF4-FFF2-40B4-BE49-F238E27FC236}">
                  <a16:creationId xmlns:a16="http://schemas.microsoft.com/office/drawing/2014/main" id="{5ECFF6F2-B835-B714-541F-5A404B213371}"/>
                </a:ext>
              </a:extLst>
            </p:cNvPr>
            <p:cNvSpPr txBox="1"/>
            <p:nvPr/>
          </p:nvSpPr>
          <p:spPr>
            <a:xfrm>
              <a:off x="1368282" y="3343648"/>
              <a:ext cx="1375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Puheentunnistus</a:t>
              </a:r>
              <a:endParaRPr lang="LID4096" sz="1200" dirty="0"/>
            </a:p>
          </p:txBody>
        </p:sp>
      </p:grpSp>
      <p:grpSp>
        <p:nvGrpSpPr>
          <p:cNvPr id="35" name="Ryhmä 34">
            <a:extLst>
              <a:ext uri="{FF2B5EF4-FFF2-40B4-BE49-F238E27FC236}">
                <a16:creationId xmlns:a16="http://schemas.microsoft.com/office/drawing/2014/main" id="{72B84F2C-A2CF-D056-E326-69B4A522525C}"/>
              </a:ext>
            </a:extLst>
          </p:cNvPr>
          <p:cNvGrpSpPr/>
          <p:nvPr/>
        </p:nvGrpSpPr>
        <p:grpSpPr>
          <a:xfrm>
            <a:off x="3881534" y="1633592"/>
            <a:ext cx="1594800" cy="1993029"/>
            <a:chOff x="3881534" y="1633592"/>
            <a:chExt cx="1594800" cy="1993029"/>
          </a:xfrm>
        </p:grpSpPr>
        <p:pic>
          <p:nvPicPr>
            <p:cNvPr id="9" name="Kuva 8" descr="Kuva, joka sisältää kohteen animaatio, clipart, Animoidut lastenohjelmat, Ihmisen kasvot&#10;&#10;Kuvaus luotu automaattisesti">
              <a:extLst>
                <a:ext uri="{FF2B5EF4-FFF2-40B4-BE49-F238E27FC236}">
                  <a16:creationId xmlns:a16="http://schemas.microsoft.com/office/drawing/2014/main" id="{FA5633ED-453C-CF7F-05F4-9862D4799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1534" y="1633592"/>
              <a:ext cx="1594800" cy="1594800"/>
            </a:xfrm>
            <a:prstGeom prst="rect">
              <a:avLst/>
            </a:prstGeom>
          </p:spPr>
        </p:pic>
        <p:sp>
          <p:nvSpPr>
            <p:cNvPr id="27" name="Tekstiruutu 26">
              <a:extLst>
                <a:ext uri="{FF2B5EF4-FFF2-40B4-BE49-F238E27FC236}">
                  <a16:creationId xmlns:a16="http://schemas.microsoft.com/office/drawing/2014/main" id="{AF6FCED9-57A7-B459-3750-6D6BE53B00A7}"/>
                </a:ext>
              </a:extLst>
            </p:cNvPr>
            <p:cNvSpPr txBox="1"/>
            <p:nvPr/>
          </p:nvSpPr>
          <p:spPr>
            <a:xfrm>
              <a:off x="4039822" y="3349622"/>
              <a:ext cx="12782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Keskustelubotti</a:t>
              </a:r>
              <a:endParaRPr lang="LID4096" sz="1200" dirty="0"/>
            </a:p>
          </p:txBody>
        </p:sp>
      </p:grp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EB5C40E4-B8DA-87AA-9998-B89393BA94D6}"/>
              </a:ext>
            </a:extLst>
          </p:cNvPr>
          <p:cNvGrpSpPr/>
          <p:nvPr/>
        </p:nvGrpSpPr>
        <p:grpSpPr>
          <a:xfrm>
            <a:off x="6504256" y="1633592"/>
            <a:ext cx="1594800" cy="1987054"/>
            <a:chOff x="6504256" y="1633592"/>
            <a:chExt cx="1594800" cy="1987054"/>
          </a:xfrm>
        </p:grpSpPr>
        <p:pic>
          <p:nvPicPr>
            <p:cNvPr id="11" name="Kuva 10" descr="Kuva, joka sisältää kohteen henkilö, animaatio, multimedia, kuvakaappaus&#10;&#10;Kuvaus luotu automaattisesti">
              <a:extLst>
                <a:ext uri="{FF2B5EF4-FFF2-40B4-BE49-F238E27FC236}">
                  <a16:creationId xmlns:a16="http://schemas.microsoft.com/office/drawing/2014/main" id="{3F7C1110-D5FE-E2F6-84A0-ED10DD736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4256" y="1633592"/>
              <a:ext cx="1594800" cy="1594800"/>
            </a:xfrm>
            <a:prstGeom prst="rect">
              <a:avLst/>
            </a:prstGeom>
          </p:spPr>
        </p:pic>
        <p:sp>
          <p:nvSpPr>
            <p:cNvPr id="28" name="Tekstiruutu 27">
              <a:extLst>
                <a:ext uri="{FF2B5EF4-FFF2-40B4-BE49-F238E27FC236}">
                  <a16:creationId xmlns:a16="http://schemas.microsoft.com/office/drawing/2014/main" id="{FDCA0643-FE32-3D94-CCB4-70F22703942F}"/>
                </a:ext>
              </a:extLst>
            </p:cNvPr>
            <p:cNvSpPr txBox="1"/>
            <p:nvPr/>
          </p:nvSpPr>
          <p:spPr>
            <a:xfrm>
              <a:off x="6787133" y="3343647"/>
              <a:ext cx="10290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Pelihahmot</a:t>
              </a:r>
              <a:endParaRPr lang="LID4096" sz="1200" dirty="0"/>
            </a:p>
          </p:txBody>
        </p:sp>
      </p:grpSp>
      <p:grpSp>
        <p:nvGrpSpPr>
          <p:cNvPr id="37" name="Ryhmä 36">
            <a:extLst>
              <a:ext uri="{FF2B5EF4-FFF2-40B4-BE49-F238E27FC236}">
                <a16:creationId xmlns:a16="http://schemas.microsoft.com/office/drawing/2014/main" id="{926E29F3-F037-8CA5-D554-259A3E2DA0BB}"/>
              </a:ext>
            </a:extLst>
          </p:cNvPr>
          <p:cNvGrpSpPr/>
          <p:nvPr/>
        </p:nvGrpSpPr>
        <p:grpSpPr>
          <a:xfrm>
            <a:off x="9126978" y="1633592"/>
            <a:ext cx="1594800" cy="1996017"/>
            <a:chOff x="9126978" y="1633592"/>
            <a:chExt cx="1594800" cy="1996017"/>
          </a:xfrm>
        </p:grpSpPr>
        <p:pic>
          <p:nvPicPr>
            <p:cNvPr id="13" name="Kuva 12" descr="Kuva, joka sisältää kohteen pullo, muovi, sisä-, kontti&#10;&#10;Kuvaus luotu automaattisesti">
              <a:extLst>
                <a:ext uri="{FF2B5EF4-FFF2-40B4-BE49-F238E27FC236}">
                  <a16:creationId xmlns:a16="http://schemas.microsoft.com/office/drawing/2014/main" id="{9A09CE58-92BB-2FEC-693F-37F4295C8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6978" y="1633592"/>
              <a:ext cx="1594800" cy="1594800"/>
            </a:xfrm>
            <a:prstGeom prst="rect">
              <a:avLst/>
            </a:prstGeom>
          </p:spPr>
        </p:pic>
        <p:sp>
          <p:nvSpPr>
            <p:cNvPr id="29" name="Tekstiruutu 28">
              <a:extLst>
                <a:ext uri="{FF2B5EF4-FFF2-40B4-BE49-F238E27FC236}">
                  <a16:creationId xmlns:a16="http://schemas.microsoft.com/office/drawing/2014/main" id="{C6BEE246-71E8-554B-55A6-C49FC51691DA}"/>
                </a:ext>
              </a:extLst>
            </p:cNvPr>
            <p:cNvSpPr txBox="1"/>
            <p:nvPr/>
          </p:nvSpPr>
          <p:spPr>
            <a:xfrm>
              <a:off x="9285266" y="3352610"/>
              <a:ext cx="12782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Lajittelurobotit</a:t>
              </a:r>
              <a:endParaRPr lang="LID4096" sz="1200" dirty="0"/>
            </a:p>
          </p:txBody>
        </p:sp>
      </p:grpSp>
      <p:grpSp>
        <p:nvGrpSpPr>
          <p:cNvPr id="38" name="Ryhmä 37">
            <a:extLst>
              <a:ext uri="{FF2B5EF4-FFF2-40B4-BE49-F238E27FC236}">
                <a16:creationId xmlns:a16="http://schemas.microsoft.com/office/drawing/2014/main" id="{1789B8DB-EE49-6E06-7BC6-18F74D39F024}"/>
              </a:ext>
            </a:extLst>
          </p:cNvPr>
          <p:cNvGrpSpPr/>
          <p:nvPr/>
        </p:nvGrpSpPr>
        <p:grpSpPr>
          <a:xfrm>
            <a:off x="1228952" y="4107025"/>
            <a:ext cx="1654518" cy="1989772"/>
            <a:chOff x="1228952" y="4107025"/>
            <a:chExt cx="1654518" cy="1989772"/>
          </a:xfrm>
        </p:grpSpPr>
        <p:pic>
          <p:nvPicPr>
            <p:cNvPr id="15" name="Kuva 14" descr="Kuva, joka sisältää kohteen pyörä, ajoneuvo, maa-ajoneuvo, taivas&#10;&#10;Kuvaus luotu automaattisesti">
              <a:extLst>
                <a:ext uri="{FF2B5EF4-FFF2-40B4-BE49-F238E27FC236}">
                  <a16:creationId xmlns:a16="http://schemas.microsoft.com/office/drawing/2014/main" id="{894C48F7-0FD2-53BB-FD1E-63B6AEFCC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8812" y="4107025"/>
              <a:ext cx="1594800" cy="1594800"/>
            </a:xfrm>
            <a:prstGeom prst="rect">
              <a:avLst/>
            </a:prstGeom>
          </p:spPr>
        </p:pic>
        <p:sp>
          <p:nvSpPr>
            <p:cNvPr id="30" name="Tekstiruutu 29">
              <a:extLst>
                <a:ext uri="{FF2B5EF4-FFF2-40B4-BE49-F238E27FC236}">
                  <a16:creationId xmlns:a16="http://schemas.microsoft.com/office/drawing/2014/main" id="{3D80F89C-8D11-E3F2-FE0F-9FDA7212EADD}"/>
                </a:ext>
              </a:extLst>
            </p:cNvPr>
            <p:cNvSpPr txBox="1"/>
            <p:nvPr/>
          </p:nvSpPr>
          <p:spPr>
            <a:xfrm>
              <a:off x="1228952" y="5819798"/>
              <a:ext cx="16545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Itseohjautuvat autot</a:t>
              </a:r>
              <a:endParaRPr lang="LID4096" sz="1200" dirty="0"/>
            </a:p>
          </p:txBody>
        </p:sp>
      </p:grpSp>
      <p:grpSp>
        <p:nvGrpSpPr>
          <p:cNvPr id="39" name="Ryhmä 38">
            <a:extLst>
              <a:ext uri="{FF2B5EF4-FFF2-40B4-BE49-F238E27FC236}">
                <a16:creationId xmlns:a16="http://schemas.microsoft.com/office/drawing/2014/main" id="{E39AF173-3D0E-F664-2F7A-D5F1D4808D61}"/>
              </a:ext>
            </a:extLst>
          </p:cNvPr>
          <p:cNvGrpSpPr/>
          <p:nvPr/>
        </p:nvGrpSpPr>
        <p:grpSpPr>
          <a:xfrm>
            <a:off x="3881534" y="4107025"/>
            <a:ext cx="1594800" cy="1989771"/>
            <a:chOff x="3881534" y="4107025"/>
            <a:chExt cx="1594800" cy="1989771"/>
          </a:xfrm>
        </p:grpSpPr>
        <p:pic>
          <p:nvPicPr>
            <p:cNvPr id="17" name="Kuva 16" descr="Kuva, joka sisältää kohteen puu, pilvenpiirtäjä, rakennus, kasvi&#10;&#10;Kuvaus luotu automaattisesti">
              <a:extLst>
                <a:ext uri="{FF2B5EF4-FFF2-40B4-BE49-F238E27FC236}">
                  <a16:creationId xmlns:a16="http://schemas.microsoft.com/office/drawing/2014/main" id="{20438837-A546-5DB7-37B2-A1B60C1CD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1534" y="4107025"/>
              <a:ext cx="1594800" cy="1594800"/>
            </a:xfrm>
            <a:prstGeom prst="rect">
              <a:avLst/>
            </a:prstGeom>
          </p:spPr>
        </p:pic>
        <p:sp>
          <p:nvSpPr>
            <p:cNvPr id="31" name="Tekstiruutu 30">
              <a:extLst>
                <a:ext uri="{FF2B5EF4-FFF2-40B4-BE49-F238E27FC236}">
                  <a16:creationId xmlns:a16="http://schemas.microsoft.com/office/drawing/2014/main" id="{0938C153-9499-D7B3-D1D2-03CCA21918D6}"/>
                </a:ext>
              </a:extLst>
            </p:cNvPr>
            <p:cNvSpPr txBox="1"/>
            <p:nvPr/>
          </p:nvSpPr>
          <p:spPr>
            <a:xfrm>
              <a:off x="3926835" y="5819797"/>
              <a:ext cx="1504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Kuvageneraattorit</a:t>
              </a:r>
              <a:endParaRPr lang="LID4096" sz="1200" dirty="0"/>
            </a:p>
          </p:txBody>
        </p:sp>
      </p:grpSp>
      <p:grpSp>
        <p:nvGrpSpPr>
          <p:cNvPr id="40" name="Ryhmä 39">
            <a:extLst>
              <a:ext uri="{FF2B5EF4-FFF2-40B4-BE49-F238E27FC236}">
                <a16:creationId xmlns:a16="http://schemas.microsoft.com/office/drawing/2014/main" id="{E8CE937D-A49A-A240-0E89-01F5D2DF7D1E}"/>
              </a:ext>
            </a:extLst>
          </p:cNvPr>
          <p:cNvGrpSpPr/>
          <p:nvPr/>
        </p:nvGrpSpPr>
        <p:grpSpPr>
          <a:xfrm>
            <a:off x="6504256" y="4107025"/>
            <a:ext cx="1594800" cy="1989771"/>
            <a:chOff x="6504256" y="4107025"/>
            <a:chExt cx="1594800" cy="1989771"/>
          </a:xfrm>
        </p:grpSpPr>
        <p:pic>
          <p:nvPicPr>
            <p:cNvPr id="21" name="Kuva 20" descr="Kuva, joka sisältää kohteen kannettava tietokone, tietokone, henkilö, sisä-&#10;&#10;Kuvaus luotu automaattisesti">
              <a:extLst>
                <a:ext uri="{FF2B5EF4-FFF2-40B4-BE49-F238E27FC236}">
                  <a16:creationId xmlns:a16="http://schemas.microsoft.com/office/drawing/2014/main" id="{B9E71478-8184-10F0-D014-0C58C5169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4256" y="4107025"/>
              <a:ext cx="1594800" cy="1594800"/>
            </a:xfrm>
            <a:prstGeom prst="rect">
              <a:avLst/>
            </a:prstGeom>
          </p:spPr>
        </p:pic>
        <p:sp>
          <p:nvSpPr>
            <p:cNvPr id="32" name="Tekstiruutu 31">
              <a:extLst>
                <a:ext uri="{FF2B5EF4-FFF2-40B4-BE49-F238E27FC236}">
                  <a16:creationId xmlns:a16="http://schemas.microsoft.com/office/drawing/2014/main" id="{47AF522F-C580-D2E7-8D86-C2B0EF438507}"/>
                </a:ext>
              </a:extLst>
            </p:cNvPr>
            <p:cNvSpPr txBox="1"/>
            <p:nvPr/>
          </p:nvSpPr>
          <p:spPr>
            <a:xfrm>
              <a:off x="6616831" y="5819797"/>
              <a:ext cx="13696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Suuret kielimallit</a:t>
              </a:r>
              <a:endParaRPr lang="LID4096" sz="1200" dirty="0"/>
            </a:p>
          </p:txBody>
        </p:sp>
      </p:grpSp>
      <p:grpSp>
        <p:nvGrpSpPr>
          <p:cNvPr id="41" name="Ryhmä 40">
            <a:extLst>
              <a:ext uri="{FF2B5EF4-FFF2-40B4-BE49-F238E27FC236}">
                <a16:creationId xmlns:a16="http://schemas.microsoft.com/office/drawing/2014/main" id="{9325BB62-EC5A-4D8E-88EA-0142FB87DD8E}"/>
              </a:ext>
            </a:extLst>
          </p:cNvPr>
          <p:cNvGrpSpPr/>
          <p:nvPr/>
        </p:nvGrpSpPr>
        <p:grpSpPr>
          <a:xfrm>
            <a:off x="9126978" y="4107025"/>
            <a:ext cx="1594800" cy="1989770"/>
            <a:chOff x="9126978" y="4107025"/>
            <a:chExt cx="1594800" cy="1989770"/>
          </a:xfrm>
        </p:grpSpPr>
        <p:pic>
          <p:nvPicPr>
            <p:cNvPr id="23" name="Kuva 22" descr="Kuva, joka sisältää kohteen kuvakaappaus, violetti&#10;&#10;Kuvaus luotu automaattisesti">
              <a:extLst>
                <a:ext uri="{FF2B5EF4-FFF2-40B4-BE49-F238E27FC236}">
                  <a16:creationId xmlns:a16="http://schemas.microsoft.com/office/drawing/2014/main" id="{8ED15350-52A5-574E-B49E-989CCD1AA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6978" y="4107025"/>
              <a:ext cx="1594800" cy="1594800"/>
            </a:xfrm>
            <a:prstGeom prst="rect">
              <a:avLst/>
            </a:prstGeom>
          </p:spPr>
        </p:pic>
        <p:sp>
          <p:nvSpPr>
            <p:cNvPr id="33" name="Tekstiruutu 32">
              <a:extLst>
                <a:ext uri="{FF2B5EF4-FFF2-40B4-BE49-F238E27FC236}">
                  <a16:creationId xmlns:a16="http://schemas.microsoft.com/office/drawing/2014/main" id="{2AB469B0-BD5A-85B4-452C-CF9A2A771938}"/>
                </a:ext>
              </a:extLst>
            </p:cNvPr>
            <p:cNvSpPr txBox="1"/>
            <p:nvPr/>
          </p:nvSpPr>
          <p:spPr>
            <a:xfrm>
              <a:off x="9126978" y="5819796"/>
              <a:ext cx="1594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Sisältöjen suosittelu</a:t>
              </a:r>
              <a:endParaRPr lang="LID4096" sz="1200" dirty="0"/>
            </a:p>
          </p:txBody>
        </p:sp>
      </p:grpSp>
      <p:sp>
        <p:nvSpPr>
          <p:cNvPr id="42" name="Tekstiruutu 41">
            <a:extLst>
              <a:ext uri="{FF2B5EF4-FFF2-40B4-BE49-F238E27FC236}">
                <a16:creationId xmlns:a16="http://schemas.microsoft.com/office/drawing/2014/main" id="{95541BA7-F397-3E95-13C8-AABEC20C65F3}"/>
              </a:ext>
            </a:extLst>
          </p:cNvPr>
          <p:cNvSpPr txBox="1"/>
          <p:nvPr/>
        </p:nvSpPr>
        <p:spPr>
          <a:xfrm>
            <a:off x="9808917" y="6467500"/>
            <a:ext cx="1604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Kuvat: Adobe </a:t>
            </a:r>
            <a:r>
              <a:rPr lang="fi-FI" sz="1200" dirty="0" err="1"/>
              <a:t>Firefly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4046423183"/>
      </p:ext>
    </p:extLst>
  </p:cSld>
  <p:clrMapOvr>
    <a:masterClrMapping/>
  </p:clrMapOvr>
</p:sld>
</file>

<file path=ppt/theme/theme1.xml><?xml version="1.0" encoding="utf-8"?>
<a:theme xmlns:a="http://schemas.openxmlformats.org/drawingml/2006/main" name="Junior Theme 2023">
  <a:themeElements>
    <a:clrScheme name="Mukautetut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E00C5"/>
      </a:accent1>
      <a:accent2>
        <a:srgbClr val="EC1559"/>
      </a:accent2>
      <a:accent3>
        <a:srgbClr val="FABCB0"/>
      </a:accent3>
      <a:accent4>
        <a:srgbClr val="BCBEBF"/>
      </a:accent4>
      <a:accent5>
        <a:srgbClr val="24E870"/>
      </a:accent5>
      <a:accent6>
        <a:srgbClr val="83744E"/>
      </a:accent6>
      <a:hlink>
        <a:srgbClr val="0563C1"/>
      </a:hlink>
      <a:folHlink>
        <a:srgbClr val="954F72"/>
      </a:folHlink>
    </a:clrScheme>
    <a:fontScheme name="Custom 1">
      <a:majorFont>
        <a:latin typeface="Bw Gradual DEMO ExtraBold"/>
        <a:ea typeface=""/>
        <a:cs typeface=""/>
      </a:majorFont>
      <a:minorFont>
        <a:latin typeface="Bw Gradual DEMO Extra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1" id="{98C3B2EB-BC58-8B44-90D8-8D81D47084D6}" vid="{F928EAE6-5ACB-6D4F-AC82-7C76448317BD}"/>
    </a:ext>
  </a:extLst>
</a:theme>
</file>

<file path=ppt/theme/theme2.xml><?xml version="1.0" encoding="utf-8"?>
<a:theme xmlns:a="http://schemas.openxmlformats.org/drawingml/2006/main" name="Junior 2024">
  <a:themeElements>
    <a:clrScheme name="Mukautetut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E00C5"/>
      </a:accent1>
      <a:accent2>
        <a:srgbClr val="EC1559"/>
      </a:accent2>
      <a:accent3>
        <a:srgbClr val="FABCB0"/>
      </a:accent3>
      <a:accent4>
        <a:srgbClr val="BCBEBF"/>
      </a:accent4>
      <a:accent5>
        <a:srgbClr val="24E870"/>
      </a:accent5>
      <a:accent6>
        <a:srgbClr val="83744E"/>
      </a:accent6>
      <a:hlink>
        <a:srgbClr val="0563C1"/>
      </a:hlink>
      <a:folHlink>
        <a:srgbClr val="954F72"/>
      </a:folHlink>
    </a:clrScheme>
    <a:fontScheme name="Junior">
      <a:majorFont>
        <a:latin typeface="Bw Gradual ExtraBold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1" id="{98C3B2EB-BC58-8B44-90D8-8D81D47084D6}" vid="{70094126-BCB5-5B4A-A239-C74EED40A9D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A0559F27E01848A7091145752F0BBD" ma:contentTypeVersion="11" ma:contentTypeDescription="Create a new document." ma:contentTypeScope="" ma:versionID="e2117faaaa24febc8da50be72fda2894">
  <xsd:schema xmlns:xsd="http://www.w3.org/2001/XMLSchema" xmlns:xs="http://www.w3.org/2001/XMLSchema" xmlns:p="http://schemas.microsoft.com/office/2006/metadata/properties" xmlns:ns3="0de41e0d-c8bd-43c6-81a6-32e3f217488b" xmlns:ns4="b9a9b07d-11ef-4e79-a168-d9b4072bf899" targetNamespace="http://schemas.microsoft.com/office/2006/metadata/properties" ma:root="true" ma:fieldsID="6475b02b132a484f8afa5c1ef60159cd" ns3:_="" ns4:_="">
    <xsd:import namespace="0de41e0d-c8bd-43c6-81a6-32e3f217488b"/>
    <xsd:import namespace="b9a9b07d-11ef-4e79-a168-d9b4072bf89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e41e0d-c8bd-43c6-81a6-32e3f217488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9b07d-11ef-4e79-a168-d9b4072bf8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72D05C-D45D-414E-B14C-80FBEFB76F25}">
  <ds:schemaRefs>
    <ds:schemaRef ds:uri="b9a9b07d-11ef-4e79-a168-d9b4072bf89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de41e0d-c8bd-43c6-81a6-32e3f217488b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C231E79-82B7-4C46-B97A-C75B6FB805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3F7B7-9D0D-4197-85FE-FB0E4674FA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e41e0d-c8bd-43c6-81a6-32e3f217488b"/>
    <ds:schemaRef ds:uri="b9a9b07d-11ef-4e79-a168-d9b4072bf8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823ee79-bdbf-4d11-a783-980929fd6733}" enabled="1" method="Standard" siteId="{4c60a66f-0a8d-446e-9ac0-836a00d8454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Junior esityspohja FI</Template>
  <TotalTime>2535</TotalTime>
  <Words>2968</Words>
  <Application>Microsoft Office PowerPoint</Application>
  <PresentationFormat>Widescreen</PresentationFormat>
  <Paragraphs>523</Paragraphs>
  <Slides>42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Junior Theme 2023</vt:lpstr>
      <vt:lpstr>Junior 2024</vt:lpstr>
      <vt:lpstr>Ohjaajan ennakkovalmistelut</vt:lpstr>
      <vt:lpstr>PowerPoint Presentation</vt:lpstr>
      <vt:lpstr>Aalto-yliopisto</vt:lpstr>
      <vt:lpstr>Kuusi korkeakoulua</vt:lpstr>
      <vt:lpstr>Aalto-yliopisto Junior</vt:lpstr>
      <vt:lpstr>PowerPoint Presentation</vt:lpstr>
      <vt:lpstr>Tavoite</vt:lpstr>
      <vt:lpstr>PowerPoint Presentation</vt:lpstr>
      <vt:lpstr>Tekoälyä on esimerkiksi</vt:lpstr>
      <vt:lpstr>Mitä on tekoäly?</vt:lpstr>
      <vt:lpstr>Generatiivinen tekoäly</vt:lpstr>
      <vt:lpstr>1. Opetusvaihe</vt:lpstr>
      <vt:lpstr>2. Generointivaihe</vt:lpstr>
      <vt:lpstr>Miten suuri kielimalli toimii?</vt:lpstr>
      <vt:lpstr>Kestävä tulevaisuus</vt:lpstr>
      <vt:lpstr>Agenda 2030 –toimintaohjelma</vt:lpstr>
      <vt:lpstr>Mitä hyötyä tekoälystä voisi olla kestävän tulevaisuuden rakentamisessa?</vt:lpstr>
      <vt:lpstr>Mitä hyötyä tekoälystä voisi olla kestävän tulevaisuuden rakentamisessa?</vt:lpstr>
      <vt:lpstr>Työpajan vaiheet</vt:lpstr>
      <vt:lpstr>Tehtävä 1: Valitkaa aihe</vt:lpstr>
      <vt:lpstr>Ideoinnin avuksi</vt:lpstr>
      <vt:lpstr>Systeemikartta</vt:lpstr>
      <vt:lpstr>Tehtävä 2: Systeemikartan aloitus</vt:lpstr>
      <vt:lpstr>Kehote</vt:lpstr>
      <vt:lpstr>Kehotteen sisältö</vt:lpstr>
      <vt:lpstr>Minkälainen on hyvä kehote?</vt:lpstr>
      <vt:lpstr>Tulosteen arviointi</vt:lpstr>
      <vt:lpstr>Kielimalli-demo</vt:lpstr>
      <vt:lpstr>Tehtävä 3: Systeemikartan täydentäminen </vt:lpstr>
      <vt:lpstr>Systeemikartan osien väliset yhteydet</vt:lpstr>
      <vt:lpstr>Tehtävä 4: Yhteyksien tunnistaminen</vt:lpstr>
      <vt:lpstr>Ratkaisun kehittäminen</vt:lpstr>
      <vt:lpstr>Ratkaisun kehittäminen</vt:lpstr>
      <vt:lpstr>Tehtävä 5: Ratkaisun kehittäminen</vt:lpstr>
      <vt:lpstr>Kuvitellaan kestävä tulevaisuus</vt:lpstr>
      <vt:lpstr>Kuvagenerointidemo</vt:lpstr>
      <vt:lpstr>Tehtävä 7: Tulevaisuuskuvan luonti</vt:lpstr>
      <vt:lpstr>Koonti</vt:lpstr>
      <vt:lpstr>Koonti</vt:lpstr>
      <vt:lpstr>Kiitos!</vt:lpstr>
      <vt:lpstr>PowerPoint Presentation</vt:lpstr>
      <vt:lpstr>Ohjaajan jälkityöt</vt:lpstr>
    </vt:vector>
  </TitlesOfParts>
  <Company>Aalto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Ohjaajan ennakkovalmistelut</dc:title>
  <dc:creator>Jääskeläinen Sara</dc:creator>
  <cp:lastModifiedBy>Jääskeläinen Sara</cp:lastModifiedBy>
  <cp:revision>4</cp:revision>
  <dcterms:created xsi:type="dcterms:W3CDTF">2024-11-19T11:41:48Z</dcterms:created>
  <dcterms:modified xsi:type="dcterms:W3CDTF">2025-12-11T12:05:56Z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0x010100A8A0559F27E01848A7091145752F0BBD</vt:lpwstr>
  </property>
  <property fmtid="{D5CDD505-2E9C-101B-9397-08002B2CF9AE}" pid="3" name="ClassificationContentMarkingHeaderLocations">
    <vt:lpwstr>Junior Theme 2023:5\Junior 2024:5</vt:lpwstr>
  </property>
  <property fmtid="{D5CDD505-2E9C-101B-9397-08002B2CF9AE}" pid="4" name="ClassificationContentMarkingHeaderText">
    <vt:lpwstr>Luottamuksellinen - Confidential (3Y)</vt:lpwstr>
  </property>
</Properties>
</file>