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283" r:id="rId3"/>
    <p:sldId id="302" r:id="rId4"/>
    <p:sldId id="303" r:id="rId5"/>
    <p:sldId id="284" r:id="rId6"/>
    <p:sldId id="280" r:id="rId7"/>
    <p:sldId id="277" r:id="rId8"/>
    <p:sldId id="276" r:id="rId9"/>
    <p:sldId id="272" r:id="rId10"/>
    <p:sldId id="273" r:id="rId11"/>
    <p:sldId id="259" r:id="rId12"/>
    <p:sldId id="285" r:id="rId13"/>
    <p:sldId id="286" r:id="rId14"/>
    <p:sldId id="304" r:id="rId15"/>
    <p:sldId id="288" r:id="rId16"/>
    <p:sldId id="305" r:id="rId17"/>
    <p:sldId id="278" r:id="rId18"/>
    <p:sldId id="310" r:id="rId19"/>
    <p:sldId id="290" r:id="rId20"/>
    <p:sldId id="293" r:id="rId21"/>
    <p:sldId id="295" r:id="rId22"/>
    <p:sldId id="291" r:id="rId23"/>
    <p:sldId id="268" r:id="rId24"/>
    <p:sldId id="298" r:id="rId25"/>
    <p:sldId id="306" r:id="rId26"/>
    <p:sldId id="299" r:id="rId27"/>
    <p:sldId id="307" r:id="rId28"/>
    <p:sldId id="274" r:id="rId29"/>
    <p:sldId id="260" r:id="rId30"/>
    <p:sldId id="258" r:id="rId31"/>
    <p:sldId id="275" r:id="rId32"/>
    <p:sldId id="262" r:id="rId33"/>
    <p:sldId id="266" r:id="rId34"/>
    <p:sldId id="261" r:id="rId35"/>
    <p:sldId id="309" r:id="rId3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6E0"/>
    <a:srgbClr val="F5AF90"/>
    <a:srgbClr val="FAC9B4"/>
    <a:srgbClr val="B0D4EB"/>
    <a:srgbClr val="9C9C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9AC389-E3E0-4B01-80FE-9B1B7255B943}" v="9" dt="2026-07-31T09:54:55.8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ppo Kuusela" userId="fbbbb698-8c1b-418e-bbe8-881ecf2f4ed7" providerId="ADAL" clId="{5DB5C8D9-66A3-4D76-A7A1-8D27BE0F8E77}"/>
    <pc:docChg chg="undo custSel mod addSld delSld modSld modMainMaster">
      <pc:chgData name="Teppo Kuusela" userId="fbbbb698-8c1b-418e-bbe8-881ecf2f4ed7" providerId="ADAL" clId="{5DB5C8D9-66A3-4D76-A7A1-8D27BE0F8E77}" dt="2026-07-31T09:59:52.664" v="359" actId="1076"/>
      <pc:docMkLst>
        <pc:docMk/>
      </pc:docMkLst>
      <pc:sldChg chg="addSp mod">
        <pc:chgData name="Teppo Kuusela" userId="fbbbb698-8c1b-418e-bbe8-881ecf2f4ed7" providerId="ADAL" clId="{5DB5C8D9-66A3-4D76-A7A1-8D27BE0F8E77}" dt="2026-07-31T09:32:18.267" v="39" actId="22"/>
        <pc:sldMkLst>
          <pc:docMk/>
          <pc:sldMk cId="3886521799" sldId="259"/>
        </pc:sldMkLst>
        <pc:spChg chg="add">
          <ac:chgData name="Teppo Kuusela" userId="fbbbb698-8c1b-418e-bbe8-881ecf2f4ed7" providerId="ADAL" clId="{5DB5C8D9-66A3-4D76-A7A1-8D27BE0F8E77}" dt="2026-07-31T09:32:18.267" v="39" actId="22"/>
          <ac:spMkLst>
            <pc:docMk/>
            <pc:sldMk cId="3886521799" sldId="259"/>
            <ac:spMk id="10" creationId="{779C4FCA-888B-F0C6-8078-DB6D503B82B7}"/>
          </ac:spMkLst>
        </pc:spChg>
      </pc:sldChg>
      <pc:sldChg chg="addSp mod">
        <pc:chgData name="Teppo Kuusela" userId="fbbbb698-8c1b-418e-bbe8-881ecf2f4ed7" providerId="ADAL" clId="{5DB5C8D9-66A3-4D76-A7A1-8D27BE0F8E77}" dt="2026-07-31T09:32:07.546" v="36" actId="22"/>
        <pc:sldMkLst>
          <pc:docMk/>
          <pc:sldMk cId="2187650514" sldId="272"/>
        </pc:sldMkLst>
        <pc:spChg chg="add">
          <ac:chgData name="Teppo Kuusela" userId="fbbbb698-8c1b-418e-bbe8-881ecf2f4ed7" providerId="ADAL" clId="{5DB5C8D9-66A3-4D76-A7A1-8D27BE0F8E77}" dt="2026-07-31T09:32:07.546" v="36" actId="22"/>
          <ac:spMkLst>
            <pc:docMk/>
            <pc:sldMk cId="2187650514" sldId="272"/>
            <ac:spMk id="6" creationId="{E7DB6FB4-E9EC-7086-E95C-FCF942BBB5B7}"/>
          </ac:spMkLst>
        </pc:spChg>
      </pc:sldChg>
      <pc:sldChg chg="addSp modSp mod">
        <pc:chgData name="Teppo Kuusela" userId="fbbbb698-8c1b-418e-bbe8-881ecf2f4ed7" providerId="ADAL" clId="{5DB5C8D9-66A3-4D76-A7A1-8D27BE0F8E77}" dt="2026-07-31T09:32:15.106" v="38" actId="20577"/>
        <pc:sldMkLst>
          <pc:docMk/>
          <pc:sldMk cId="4053986598" sldId="273"/>
        </pc:sldMkLst>
        <pc:spChg chg="mod">
          <ac:chgData name="Teppo Kuusela" userId="fbbbb698-8c1b-418e-bbe8-881ecf2f4ed7" providerId="ADAL" clId="{5DB5C8D9-66A3-4D76-A7A1-8D27BE0F8E77}" dt="2026-07-31T09:32:15.106" v="38" actId="20577"/>
          <ac:spMkLst>
            <pc:docMk/>
            <pc:sldMk cId="4053986598" sldId="273"/>
            <ac:spMk id="2" creationId="{62E92D32-29DC-86EF-CD88-61AA2D1FCAEB}"/>
          </ac:spMkLst>
        </pc:spChg>
        <pc:spChg chg="add">
          <ac:chgData name="Teppo Kuusela" userId="fbbbb698-8c1b-418e-bbe8-881ecf2f4ed7" providerId="ADAL" clId="{5DB5C8D9-66A3-4D76-A7A1-8D27BE0F8E77}" dt="2026-07-31T09:32:09.278" v="37" actId="22"/>
          <ac:spMkLst>
            <pc:docMk/>
            <pc:sldMk cId="4053986598" sldId="273"/>
            <ac:spMk id="6" creationId="{868BF34A-FBE8-ED01-F88D-E01D69B14C9F}"/>
          </ac:spMkLst>
        </pc:spChg>
      </pc:sldChg>
      <pc:sldChg chg="addSp mod">
        <pc:chgData name="Teppo Kuusela" userId="fbbbb698-8c1b-418e-bbe8-881ecf2f4ed7" providerId="ADAL" clId="{5DB5C8D9-66A3-4D76-A7A1-8D27BE0F8E77}" dt="2026-07-31T09:32:03.497" v="35" actId="22"/>
        <pc:sldMkLst>
          <pc:docMk/>
          <pc:sldMk cId="3178591138" sldId="276"/>
        </pc:sldMkLst>
        <pc:spChg chg="add">
          <ac:chgData name="Teppo Kuusela" userId="fbbbb698-8c1b-418e-bbe8-881ecf2f4ed7" providerId="ADAL" clId="{5DB5C8D9-66A3-4D76-A7A1-8D27BE0F8E77}" dt="2026-07-31T09:32:03.497" v="35" actId="22"/>
          <ac:spMkLst>
            <pc:docMk/>
            <pc:sldMk cId="3178591138" sldId="276"/>
            <ac:spMk id="6" creationId="{FE17D3F7-7ACC-C65A-8544-F2AE786A5EEB}"/>
          </ac:spMkLst>
        </pc:spChg>
      </pc:sldChg>
      <pc:sldChg chg="addSp mod">
        <pc:chgData name="Teppo Kuusela" userId="fbbbb698-8c1b-418e-bbe8-881ecf2f4ed7" providerId="ADAL" clId="{5DB5C8D9-66A3-4D76-A7A1-8D27BE0F8E77}" dt="2026-07-31T09:32:00.871" v="34" actId="22"/>
        <pc:sldMkLst>
          <pc:docMk/>
          <pc:sldMk cId="3901298069" sldId="277"/>
        </pc:sldMkLst>
        <pc:spChg chg="add">
          <ac:chgData name="Teppo Kuusela" userId="fbbbb698-8c1b-418e-bbe8-881ecf2f4ed7" providerId="ADAL" clId="{5DB5C8D9-66A3-4D76-A7A1-8D27BE0F8E77}" dt="2026-07-31T09:32:00.871" v="34" actId="22"/>
          <ac:spMkLst>
            <pc:docMk/>
            <pc:sldMk cId="3901298069" sldId="277"/>
            <ac:spMk id="6" creationId="{103139ED-DF5B-EE14-7C77-38EB100E5307}"/>
          </ac:spMkLst>
        </pc:spChg>
      </pc:sldChg>
      <pc:sldChg chg="addSp modSp mod">
        <pc:chgData name="Teppo Kuusela" userId="fbbbb698-8c1b-418e-bbe8-881ecf2f4ed7" providerId="ADAL" clId="{5DB5C8D9-66A3-4D76-A7A1-8D27BE0F8E77}" dt="2026-07-31T09:32:37.173" v="45" actId="22"/>
        <pc:sldMkLst>
          <pc:docMk/>
          <pc:sldMk cId="2767116468" sldId="278"/>
        </pc:sldMkLst>
        <pc:spChg chg="mod">
          <ac:chgData name="Teppo Kuusela" userId="fbbbb698-8c1b-418e-bbe8-881ecf2f4ed7" providerId="ADAL" clId="{5DB5C8D9-66A3-4D76-A7A1-8D27BE0F8E77}" dt="2026-07-31T09:31:39.773" v="14" actId="27636"/>
          <ac:spMkLst>
            <pc:docMk/>
            <pc:sldMk cId="2767116468" sldId="278"/>
            <ac:spMk id="3" creationId="{56208C7A-6E62-C5DD-DDE2-B2E427ED4387}"/>
          </ac:spMkLst>
        </pc:spChg>
        <pc:spChg chg="add">
          <ac:chgData name="Teppo Kuusela" userId="fbbbb698-8c1b-418e-bbe8-881ecf2f4ed7" providerId="ADAL" clId="{5DB5C8D9-66A3-4D76-A7A1-8D27BE0F8E77}" dt="2026-07-31T09:32:37.173" v="45" actId="22"/>
          <ac:spMkLst>
            <pc:docMk/>
            <pc:sldMk cId="2767116468" sldId="278"/>
            <ac:spMk id="8" creationId="{DB7078D5-941E-2913-7827-9F94028E9D43}"/>
          </ac:spMkLst>
        </pc:spChg>
      </pc:sldChg>
      <pc:sldChg chg="addSp modSp del mod">
        <pc:chgData name="Teppo Kuusela" userId="fbbbb698-8c1b-418e-bbe8-881ecf2f4ed7" providerId="ADAL" clId="{5DB5C8D9-66A3-4D76-A7A1-8D27BE0F8E77}" dt="2026-07-31T09:54:59.444" v="323" actId="47"/>
        <pc:sldMkLst>
          <pc:docMk/>
          <pc:sldMk cId="1982830291" sldId="279"/>
        </pc:sldMkLst>
        <pc:spChg chg="mod">
          <ac:chgData name="Teppo Kuusela" userId="fbbbb698-8c1b-418e-bbe8-881ecf2f4ed7" providerId="ADAL" clId="{5DB5C8D9-66A3-4D76-A7A1-8D27BE0F8E77}" dt="2026-07-31T09:52:55.339" v="320" actId="1076"/>
          <ac:spMkLst>
            <pc:docMk/>
            <pc:sldMk cId="1982830291" sldId="279"/>
            <ac:spMk id="2" creationId="{B1264698-49A3-D680-F719-B6DDFD6E4397}"/>
          </ac:spMkLst>
        </pc:spChg>
        <pc:spChg chg="mod">
          <ac:chgData name="Teppo Kuusela" userId="fbbbb698-8c1b-418e-bbe8-881ecf2f4ed7" providerId="ADAL" clId="{5DB5C8D9-66A3-4D76-A7A1-8D27BE0F8E77}" dt="2026-07-31T09:53:02.424" v="321" actId="1076"/>
          <ac:spMkLst>
            <pc:docMk/>
            <pc:sldMk cId="1982830291" sldId="279"/>
            <ac:spMk id="3" creationId="{80E788B4-E0D0-DC6E-5996-FD2F584C1BBB}"/>
          </ac:spMkLst>
        </pc:spChg>
        <pc:spChg chg="mod">
          <ac:chgData name="Teppo Kuusela" userId="fbbbb698-8c1b-418e-bbe8-881ecf2f4ed7" providerId="ADAL" clId="{5DB5C8D9-66A3-4D76-A7A1-8D27BE0F8E77}" dt="2026-07-31T09:52:49.324" v="319" actId="1076"/>
          <ac:spMkLst>
            <pc:docMk/>
            <pc:sldMk cId="1982830291" sldId="279"/>
            <ac:spMk id="6" creationId="{401DE888-56E3-A0B1-46AF-5F36CCAAE8A1}"/>
          </ac:spMkLst>
        </pc:spChg>
        <pc:picChg chg="add mod">
          <ac:chgData name="Teppo Kuusela" userId="fbbbb698-8c1b-418e-bbe8-881ecf2f4ed7" providerId="ADAL" clId="{5DB5C8D9-66A3-4D76-A7A1-8D27BE0F8E77}" dt="2026-07-31T09:52:34.288" v="316" actId="1076"/>
          <ac:picMkLst>
            <pc:docMk/>
            <pc:sldMk cId="1982830291" sldId="279"/>
            <ac:picMk id="5" creationId="{97394222-4B1E-E961-AD3F-DCDACDFB8317}"/>
          </ac:picMkLst>
        </pc:picChg>
        <pc:picChg chg="mod">
          <ac:chgData name="Teppo Kuusela" userId="fbbbb698-8c1b-418e-bbe8-881ecf2f4ed7" providerId="ADAL" clId="{5DB5C8D9-66A3-4D76-A7A1-8D27BE0F8E77}" dt="2026-07-31T09:52:21.024" v="315" actId="1076"/>
          <ac:picMkLst>
            <pc:docMk/>
            <pc:sldMk cId="1982830291" sldId="279"/>
            <ac:picMk id="10" creationId="{55F86E5B-787C-9B2B-8ABA-26CE3CE051A1}"/>
          </ac:picMkLst>
        </pc:picChg>
      </pc:sldChg>
      <pc:sldChg chg="addSp mod">
        <pc:chgData name="Teppo Kuusela" userId="fbbbb698-8c1b-418e-bbe8-881ecf2f4ed7" providerId="ADAL" clId="{5DB5C8D9-66A3-4D76-A7A1-8D27BE0F8E77}" dt="2026-07-31T09:31:58.089" v="33" actId="22"/>
        <pc:sldMkLst>
          <pc:docMk/>
          <pc:sldMk cId="3754623412" sldId="280"/>
        </pc:sldMkLst>
        <pc:spChg chg="add">
          <ac:chgData name="Teppo Kuusela" userId="fbbbb698-8c1b-418e-bbe8-881ecf2f4ed7" providerId="ADAL" clId="{5DB5C8D9-66A3-4D76-A7A1-8D27BE0F8E77}" dt="2026-07-31T09:31:58.089" v="33" actId="22"/>
          <ac:spMkLst>
            <pc:docMk/>
            <pc:sldMk cId="3754623412" sldId="280"/>
            <ac:spMk id="6" creationId="{D99E2BDE-1B29-A630-9F00-60B445A87DD7}"/>
          </ac:spMkLst>
        </pc:spChg>
      </pc:sldChg>
      <pc:sldChg chg="modSp add mod">
        <pc:chgData name="Teppo Kuusela" userId="fbbbb698-8c1b-418e-bbe8-881ecf2f4ed7" providerId="ADAL" clId="{5DB5C8D9-66A3-4D76-A7A1-8D27BE0F8E77}" dt="2026-07-31T09:58:41.295" v="342" actId="20577"/>
        <pc:sldMkLst>
          <pc:docMk/>
          <pc:sldMk cId="42520119" sldId="283"/>
        </pc:sldMkLst>
        <pc:spChg chg="mod">
          <ac:chgData name="Teppo Kuusela" userId="fbbbb698-8c1b-418e-bbe8-881ecf2f4ed7" providerId="ADAL" clId="{5DB5C8D9-66A3-4D76-A7A1-8D27BE0F8E77}" dt="2026-07-31T09:58:41.295" v="342" actId="20577"/>
          <ac:spMkLst>
            <pc:docMk/>
            <pc:sldMk cId="42520119" sldId="283"/>
            <ac:spMk id="3" creationId="{C9F54994-331F-3159-84FB-1C3022459332}"/>
          </ac:spMkLst>
        </pc:spChg>
      </pc:sldChg>
      <pc:sldChg chg="addSp mod">
        <pc:chgData name="Teppo Kuusela" userId="fbbbb698-8c1b-418e-bbe8-881ecf2f4ed7" providerId="ADAL" clId="{5DB5C8D9-66A3-4D76-A7A1-8D27BE0F8E77}" dt="2026-07-31T09:31:56.024" v="32" actId="22"/>
        <pc:sldMkLst>
          <pc:docMk/>
          <pc:sldMk cId="3399137806" sldId="284"/>
        </pc:sldMkLst>
        <pc:spChg chg="add">
          <ac:chgData name="Teppo Kuusela" userId="fbbbb698-8c1b-418e-bbe8-881ecf2f4ed7" providerId="ADAL" clId="{5DB5C8D9-66A3-4D76-A7A1-8D27BE0F8E77}" dt="2026-07-31T09:31:56.024" v="32" actId="22"/>
          <ac:spMkLst>
            <pc:docMk/>
            <pc:sldMk cId="3399137806" sldId="284"/>
            <ac:spMk id="7" creationId="{01655EF5-688B-F992-A47C-8AFB30AAF103}"/>
          </ac:spMkLst>
        </pc:spChg>
      </pc:sldChg>
      <pc:sldChg chg="addSp mod">
        <pc:chgData name="Teppo Kuusela" userId="fbbbb698-8c1b-418e-bbe8-881ecf2f4ed7" providerId="ADAL" clId="{5DB5C8D9-66A3-4D76-A7A1-8D27BE0F8E77}" dt="2026-07-31T09:32:21.050" v="40" actId="22"/>
        <pc:sldMkLst>
          <pc:docMk/>
          <pc:sldMk cId="1772362236" sldId="285"/>
        </pc:sldMkLst>
        <pc:spChg chg="add">
          <ac:chgData name="Teppo Kuusela" userId="fbbbb698-8c1b-418e-bbe8-881ecf2f4ed7" providerId="ADAL" clId="{5DB5C8D9-66A3-4D76-A7A1-8D27BE0F8E77}" dt="2026-07-31T09:32:21.050" v="40" actId="22"/>
          <ac:spMkLst>
            <pc:docMk/>
            <pc:sldMk cId="1772362236" sldId="285"/>
            <ac:spMk id="6" creationId="{24F83A95-0011-90D7-27CD-9BE8DA64C031}"/>
          </ac:spMkLst>
        </pc:spChg>
      </pc:sldChg>
      <pc:sldChg chg="addSp modSp mod">
        <pc:chgData name="Teppo Kuusela" userId="fbbbb698-8c1b-418e-bbe8-881ecf2f4ed7" providerId="ADAL" clId="{5DB5C8D9-66A3-4D76-A7A1-8D27BE0F8E77}" dt="2026-07-31T09:32:24.398" v="41" actId="22"/>
        <pc:sldMkLst>
          <pc:docMk/>
          <pc:sldMk cId="4256802356" sldId="286"/>
        </pc:sldMkLst>
        <pc:spChg chg="mod">
          <ac:chgData name="Teppo Kuusela" userId="fbbbb698-8c1b-418e-bbe8-881ecf2f4ed7" providerId="ADAL" clId="{5DB5C8D9-66A3-4D76-A7A1-8D27BE0F8E77}" dt="2026-07-31T09:30:51.741" v="11" actId="14100"/>
          <ac:spMkLst>
            <pc:docMk/>
            <pc:sldMk cId="4256802356" sldId="286"/>
            <ac:spMk id="2" creationId="{4D687EE8-019A-76BD-370F-1911FEA8E052}"/>
          </ac:spMkLst>
        </pc:spChg>
        <pc:spChg chg="add">
          <ac:chgData name="Teppo Kuusela" userId="fbbbb698-8c1b-418e-bbe8-881ecf2f4ed7" providerId="ADAL" clId="{5DB5C8D9-66A3-4D76-A7A1-8D27BE0F8E77}" dt="2026-07-31T09:32:24.398" v="41" actId="22"/>
          <ac:spMkLst>
            <pc:docMk/>
            <pc:sldMk cId="4256802356" sldId="286"/>
            <ac:spMk id="4" creationId="{7BB1926F-9C88-B6A6-FAB8-7DA67324CFAC}"/>
          </ac:spMkLst>
        </pc:spChg>
      </pc:sldChg>
      <pc:sldChg chg="addSp modSp mod">
        <pc:chgData name="Teppo Kuusela" userId="fbbbb698-8c1b-418e-bbe8-881ecf2f4ed7" providerId="ADAL" clId="{5DB5C8D9-66A3-4D76-A7A1-8D27BE0F8E77}" dt="2026-07-31T09:32:30.551" v="43" actId="22"/>
        <pc:sldMkLst>
          <pc:docMk/>
          <pc:sldMk cId="1018502176" sldId="288"/>
        </pc:sldMkLst>
        <pc:spChg chg="mod">
          <ac:chgData name="Teppo Kuusela" userId="fbbbb698-8c1b-418e-bbe8-881ecf2f4ed7" providerId="ADAL" clId="{5DB5C8D9-66A3-4D76-A7A1-8D27BE0F8E77}" dt="2026-07-31T09:31:09.053" v="12" actId="20577"/>
          <ac:spMkLst>
            <pc:docMk/>
            <pc:sldMk cId="1018502176" sldId="288"/>
            <ac:spMk id="3" creationId="{C4B59F0F-111E-B76E-8B4B-C732DE3F1820}"/>
          </ac:spMkLst>
        </pc:spChg>
        <pc:spChg chg="add">
          <ac:chgData name="Teppo Kuusela" userId="fbbbb698-8c1b-418e-bbe8-881ecf2f4ed7" providerId="ADAL" clId="{5DB5C8D9-66A3-4D76-A7A1-8D27BE0F8E77}" dt="2026-07-31T09:32:30.551" v="43" actId="22"/>
          <ac:spMkLst>
            <pc:docMk/>
            <pc:sldMk cId="1018502176" sldId="288"/>
            <ac:spMk id="6" creationId="{83FFCAE9-3AC8-F4D7-3483-36361C763D6C}"/>
          </ac:spMkLst>
        </pc:spChg>
      </pc:sldChg>
      <pc:sldChg chg="addSp modSp mod">
        <pc:chgData name="Teppo Kuusela" userId="fbbbb698-8c1b-418e-bbe8-881ecf2f4ed7" providerId="ADAL" clId="{5DB5C8D9-66A3-4D76-A7A1-8D27BE0F8E77}" dt="2026-07-31T09:51:24.490" v="310" actId="20577"/>
        <pc:sldMkLst>
          <pc:docMk/>
          <pc:sldMk cId="334513407" sldId="290"/>
        </pc:sldMkLst>
        <pc:spChg chg="mod">
          <ac:chgData name="Teppo Kuusela" userId="fbbbb698-8c1b-418e-bbe8-881ecf2f4ed7" providerId="ADAL" clId="{5DB5C8D9-66A3-4D76-A7A1-8D27BE0F8E77}" dt="2026-07-31T09:51:24.490" v="310" actId="20577"/>
          <ac:spMkLst>
            <pc:docMk/>
            <pc:sldMk cId="334513407" sldId="290"/>
            <ac:spMk id="3" creationId="{9E775C52-B1C4-9F63-7FD2-58EF1226B8B7}"/>
          </ac:spMkLst>
        </pc:spChg>
        <pc:graphicFrameChg chg="add mod">
          <ac:chgData name="Teppo Kuusela" userId="fbbbb698-8c1b-418e-bbe8-881ecf2f4ed7" providerId="ADAL" clId="{5DB5C8D9-66A3-4D76-A7A1-8D27BE0F8E77}" dt="2026-07-31T09:47:32.968" v="113"/>
          <ac:graphicFrameMkLst>
            <pc:docMk/>
            <pc:sldMk cId="334513407" sldId="290"/>
            <ac:graphicFrameMk id="4" creationId="{3C8FEFB7-EBDD-6C92-DD74-BBAA0189E7D2}"/>
          </ac:graphicFrameMkLst>
        </pc:graphicFrameChg>
      </pc:sldChg>
      <pc:sldChg chg="addSp modSp mod">
        <pc:chgData name="Teppo Kuusela" userId="fbbbb698-8c1b-418e-bbe8-881ecf2f4ed7" providerId="ADAL" clId="{5DB5C8D9-66A3-4D76-A7A1-8D27BE0F8E77}" dt="2026-07-31T09:59:52.664" v="359" actId="1076"/>
        <pc:sldMkLst>
          <pc:docMk/>
          <pc:sldMk cId="1083687875" sldId="301"/>
        </pc:sldMkLst>
        <pc:spChg chg="mod">
          <ac:chgData name="Teppo Kuusela" userId="fbbbb698-8c1b-418e-bbe8-881ecf2f4ed7" providerId="ADAL" clId="{5DB5C8D9-66A3-4D76-A7A1-8D27BE0F8E77}" dt="2026-07-31T09:59:10.221" v="352" actId="1076"/>
          <ac:spMkLst>
            <pc:docMk/>
            <pc:sldMk cId="1083687875" sldId="301"/>
            <ac:spMk id="2" creationId="{00000000-0000-0000-0000-000000000000}"/>
          </ac:spMkLst>
        </pc:spChg>
        <pc:spChg chg="mod">
          <ac:chgData name="Teppo Kuusela" userId="fbbbb698-8c1b-418e-bbe8-881ecf2f4ed7" providerId="ADAL" clId="{5DB5C8D9-66A3-4D76-A7A1-8D27BE0F8E77}" dt="2026-07-31T09:59:20.162" v="354" actId="1076"/>
          <ac:spMkLst>
            <pc:docMk/>
            <pc:sldMk cId="1083687875" sldId="301"/>
            <ac:spMk id="3" creationId="{00000000-0000-0000-0000-000000000000}"/>
          </ac:spMkLst>
        </pc:spChg>
        <pc:spChg chg="mod">
          <ac:chgData name="Teppo Kuusela" userId="fbbbb698-8c1b-418e-bbe8-881ecf2f4ed7" providerId="ADAL" clId="{5DB5C8D9-66A3-4D76-A7A1-8D27BE0F8E77}" dt="2026-07-31T09:59:25.376" v="356" actId="14100"/>
          <ac:spMkLst>
            <pc:docMk/>
            <pc:sldMk cId="1083687875" sldId="301"/>
            <ac:spMk id="6" creationId="{51EB195E-70D1-F3E8-3489-6364281415E5}"/>
          </ac:spMkLst>
        </pc:spChg>
        <pc:picChg chg="add mod">
          <ac:chgData name="Teppo Kuusela" userId="fbbbb698-8c1b-418e-bbe8-881ecf2f4ed7" providerId="ADAL" clId="{5DB5C8D9-66A3-4D76-A7A1-8D27BE0F8E77}" dt="2026-07-31T09:59:52.664" v="359" actId="1076"/>
          <ac:picMkLst>
            <pc:docMk/>
            <pc:sldMk cId="1083687875" sldId="301"/>
            <ac:picMk id="5" creationId="{47CEFAD1-ECB2-BE68-C198-D2416931C232}"/>
          </ac:picMkLst>
        </pc:picChg>
        <pc:picChg chg="mod">
          <ac:chgData name="Teppo Kuusela" userId="fbbbb698-8c1b-418e-bbe8-881ecf2f4ed7" providerId="ADAL" clId="{5DB5C8D9-66A3-4D76-A7A1-8D27BE0F8E77}" dt="2026-07-31T09:59:13.731" v="353" actId="1076"/>
          <ac:picMkLst>
            <pc:docMk/>
            <pc:sldMk cId="1083687875" sldId="301"/>
            <ac:picMk id="8" creationId="{DB6C06D6-BBD7-4678-C07C-8D59861D93CB}"/>
          </ac:picMkLst>
        </pc:picChg>
        <pc:picChg chg="mod">
          <ac:chgData name="Teppo Kuusela" userId="fbbbb698-8c1b-418e-bbe8-881ecf2f4ed7" providerId="ADAL" clId="{5DB5C8D9-66A3-4D76-A7A1-8D27BE0F8E77}" dt="2026-07-31T09:59:28.467" v="357" actId="1076"/>
          <ac:picMkLst>
            <pc:docMk/>
            <pc:sldMk cId="1083687875" sldId="301"/>
            <ac:picMk id="10" creationId="{BC9ECD52-D395-2DB3-16EA-9DC7F0EC9530}"/>
          </ac:picMkLst>
        </pc:picChg>
      </pc:sldChg>
      <pc:sldChg chg="addSp delSp modSp mod">
        <pc:chgData name="Teppo Kuusela" userId="fbbbb698-8c1b-418e-bbe8-881ecf2f4ed7" providerId="ADAL" clId="{5DB5C8D9-66A3-4D76-A7A1-8D27BE0F8E77}" dt="2026-07-31T09:43:13.871" v="71" actId="22"/>
        <pc:sldMkLst>
          <pc:docMk/>
          <pc:sldMk cId="322634652" sldId="302"/>
        </pc:sldMkLst>
        <pc:spChg chg="add del ord">
          <ac:chgData name="Teppo Kuusela" userId="fbbbb698-8c1b-418e-bbe8-881ecf2f4ed7" providerId="ADAL" clId="{5DB5C8D9-66A3-4D76-A7A1-8D27BE0F8E77}" dt="2026-07-31T09:43:13.871" v="71" actId="22"/>
          <ac:spMkLst>
            <pc:docMk/>
            <pc:sldMk cId="322634652" sldId="302"/>
            <ac:spMk id="4" creationId="{4F13CFF2-7003-60E6-B5D5-93CBC18D9AF1}"/>
          </ac:spMkLst>
        </pc:spChg>
      </pc:sldChg>
      <pc:sldChg chg="addSp modSp mod">
        <pc:chgData name="Teppo Kuusela" userId="fbbbb698-8c1b-418e-bbe8-881ecf2f4ed7" providerId="ADAL" clId="{5DB5C8D9-66A3-4D76-A7A1-8D27BE0F8E77}" dt="2026-07-31T09:56:11.306" v="333" actId="14100"/>
        <pc:sldMkLst>
          <pc:docMk/>
          <pc:sldMk cId="430658152" sldId="303"/>
        </pc:sldMkLst>
        <pc:spChg chg="add mod">
          <ac:chgData name="Teppo Kuusela" userId="fbbbb698-8c1b-418e-bbe8-881ecf2f4ed7" providerId="ADAL" clId="{5DB5C8D9-66A3-4D76-A7A1-8D27BE0F8E77}" dt="2026-07-31T09:56:11.306" v="333" actId="14100"/>
          <ac:spMkLst>
            <pc:docMk/>
            <pc:sldMk cId="430658152" sldId="303"/>
            <ac:spMk id="4" creationId="{C344F971-68D1-1044-FCAF-793CB5F52EC7}"/>
          </ac:spMkLst>
        </pc:spChg>
      </pc:sldChg>
      <pc:sldChg chg="addSp mod">
        <pc:chgData name="Teppo Kuusela" userId="fbbbb698-8c1b-418e-bbe8-881ecf2f4ed7" providerId="ADAL" clId="{5DB5C8D9-66A3-4D76-A7A1-8D27BE0F8E77}" dt="2026-07-31T09:32:27.721" v="42" actId="22"/>
        <pc:sldMkLst>
          <pc:docMk/>
          <pc:sldMk cId="4131678499" sldId="304"/>
        </pc:sldMkLst>
        <pc:spChg chg="add">
          <ac:chgData name="Teppo Kuusela" userId="fbbbb698-8c1b-418e-bbe8-881ecf2f4ed7" providerId="ADAL" clId="{5DB5C8D9-66A3-4D76-A7A1-8D27BE0F8E77}" dt="2026-07-31T09:32:27.721" v="42" actId="22"/>
          <ac:spMkLst>
            <pc:docMk/>
            <pc:sldMk cId="4131678499" sldId="304"/>
            <ac:spMk id="5" creationId="{4BE48D79-91D6-C65F-FEB3-567231D085A2}"/>
          </ac:spMkLst>
        </pc:spChg>
      </pc:sldChg>
      <pc:sldChg chg="addSp mod">
        <pc:chgData name="Teppo Kuusela" userId="fbbbb698-8c1b-418e-bbe8-881ecf2f4ed7" providerId="ADAL" clId="{5DB5C8D9-66A3-4D76-A7A1-8D27BE0F8E77}" dt="2026-07-31T09:32:33.840" v="44" actId="22"/>
        <pc:sldMkLst>
          <pc:docMk/>
          <pc:sldMk cId="2401420549" sldId="305"/>
        </pc:sldMkLst>
        <pc:spChg chg="add">
          <ac:chgData name="Teppo Kuusela" userId="fbbbb698-8c1b-418e-bbe8-881ecf2f4ed7" providerId="ADAL" clId="{5DB5C8D9-66A3-4D76-A7A1-8D27BE0F8E77}" dt="2026-07-31T09:32:33.840" v="44" actId="22"/>
          <ac:spMkLst>
            <pc:docMk/>
            <pc:sldMk cId="2401420549" sldId="305"/>
            <ac:spMk id="6" creationId="{3EB314F7-5D3B-7591-2ECE-4D727E68AE49}"/>
          </ac:spMkLst>
        </pc:spChg>
      </pc:sldChg>
      <pc:sldChg chg="add del">
        <pc:chgData name="Teppo Kuusela" userId="fbbbb698-8c1b-418e-bbe8-881ecf2f4ed7" providerId="ADAL" clId="{5DB5C8D9-66A3-4D76-A7A1-8D27BE0F8E77}" dt="2026-07-31T09:42:20.536" v="67" actId="47"/>
        <pc:sldMkLst>
          <pc:docMk/>
          <pc:sldMk cId="3508975583" sldId="308"/>
        </pc:sldMkLst>
      </pc:sldChg>
      <pc:sldChg chg="modSp add mod">
        <pc:chgData name="Teppo Kuusela" userId="fbbbb698-8c1b-418e-bbe8-881ecf2f4ed7" providerId="ADAL" clId="{5DB5C8D9-66A3-4D76-A7A1-8D27BE0F8E77}" dt="2026-07-31T09:58:51.809" v="351" actId="20577"/>
        <pc:sldMkLst>
          <pc:docMk/>
          <pc:sldMk cId="2738623259" sldId="309"/>
        </pc:sldMkLst>
        <pc:spChg chg="mod">
          <ac:chgData name="Teppo Kuusela" userId="fbbbb698-8c1b-418e-bbe8-881ecf2f4ed7" providerId="ADAL" clId="{5DB5C8D9-66A3-4D76-A7A1-8D27BE0F8E77}" dt="2026-07-31T09:58:51.809" v="351" actId="20577"/>
          <ac:spMkLst>
            <pc:docMk/>
            <pc:sldMk cId="2738623259" sldId="309"/>
            <ac:spMk id="3" creationId="{3A602CB1-1057-55D0-E229-66ED33377A0F}"/>
          </ac:spMkLst>
        </pc:spChg>
      </pc:sldChg>
      <pc:sldChg chg="modSp add mod">
        <pc:chgData name="Teppo Kuusela" userId="fbbbb698-8c1b-418e-bbe8-881ecf2f4ed7" providerId="ADAL" clId="{5DB5C8D9-66A3-4D76-A7A1-8D27BE0F8E77}" dt="2026-07-31T09:55:10.658" v="331" actId="20577"/>
        <pc:sldMkLst>
          <pc:docMk/>
          <pc:sldMk cId="914827467" sldId="310"/>
        </pc:sldMkLst>
        <pc:spChg chg="mod">
          <ac:chgData name="Teppo Kuusela" userId="fbbbb698-8c1b-418e-bbe8-881ecf2f4ed7" providerId="ADAL" clId="{5DB5C8D9-66A3-4D76-A7A1-8D27BE0F8E77}" dt="2026-07-31T09:55:10.658" v="331" actId="20577"/>
          <ac:spMkLst>
            <pc:docMk/>
            <pc:sldMk cId="914827467" sldId="310"/>
            <ac:spMk id="2" creationId="{B1264698-49A3-D680-F719-B6DDFD6E4397}"/>
          </ac:spMkLst>
        </pc:spChg>
      </pc:sldChg>
      <pc:sldMasterChg chg="addSp delSp mod">
        <pc:chgData name="Teppo Kuusela" userId="fbbbb698-8c1b-418e-bbe8-881ecf2f4ed7" providerId="ADAL" clId="{5DB5C8D9-66A3-4D76-A7A1-8D27BE0F8E77}" dt="2026-07-31T09:30:16.618" v="7" actId="33475"/>
        <pc:sldMasterMkLst>
          <pc:docMk/>
          <pc:sldMasterMk cId="1034520112" sldId="2147483648"/>
        </pc:sldMasterMkLst>
        <pc:spChg chg="add del">
          <ac:chgData name="Teppo Kuusela" userId="fbbbb698-8c1b-418e-bbe8-881ecf2f4ed7" providerId="ADAL" clId="{5DB5C8D9-66A3-4D76-A7A1-8D27BE0F8E77}" dt="2026-07-31T09:30:16.618" v="7" actId="33475"/>
          <ac:spMkLst>
            <pc:docMk/>
            <pc:sldMasterMk cId="1034520112" sldId="2147483648"/>
            <ac:spMk id="8" creationId="{781EE1DC-E260-37FC-EF02-7B8A52D37251}"/>
          </ac:spMkLst>
        </pc:sp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31.7.2026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31.7.2026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31.7.2026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31.7.2026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31.7.2026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31.7.2026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31.7.2026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kestavakehitys.fi/agenda-2030"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treetartutopia.com/2024/10/08/16-powerful-images-climate-change-addressed-through-graffiti-and-street-art/" TargetMode="External"/><Relationship Id="rId2" Type="http://schemas.openxmlformats.org/officeDocument/2006/relationships/hyperlink" Target="https://tieteentermipankki.fi/wiki/Taidehistoria:aktivistinen_taid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muotoilupakki.fi/" TargetMode="External"/><Relationship Id="rId2" Type="http://schemas.openxmlformats.org/officeDocument/2006/relationships/hyperlink" Target="https://publicdomainreview.org/collection/a-19th-century-vision-of-the-year-200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sites.google.com/view/koulukuvis/tee-ja-luo/digitaalinen-kuva?authuser=0"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kemuboost.fi/kestavyys-murros/" TargetMode="External"/><Relationship Id="rId2" Type="http://schemas.openxmlformats.org/officeDocument/2006/relationships/hyperlink" Target="https://kemuboost.fi/ohjeita-ja-materiaalia-opettajille/kemu-video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masikorhonen@lapinreposet.fi"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51EB195E-70D1-F3E8-3489-6364281415E5}"/>
              </a:ext>
            </a:extLst>
          </p:cNvPr>
          <p:cNvSpPr/>
          <p:nvPr/>
        </p:nvSpPr>
        <p:spPr>
          <a:xfrm>
            <a:off x="2848482" y="629488"/>
            <a:ext cx="6510897" cy="4696892"/>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2832621" y="1344311"/>
            <a:ext cx="6509413" cy="2627979"/>
          </a:xfrm>
        </p:spPr>
        <p:txBody>
          <a:bodyPr>
            <a:normAutofit fontScale="90000"/>
          </a:bodyPr>
          <a:lstStyle/>
          <a:p>
            <a:pPr>
              <a:lnSpc>
                <a:spcPct val="100000"/>
              </a:lnSpc>
            </a:pPr>
            <a:r>
              <a:rPr lang="fi-FI" sz="7200" dirty="0">
                <a:latin typeface="Alasassy Caps"/>
              </a:rPr>
              <a:t>Kestävä utopia</a:t>
            </a:r>
            <a:br>
              <a:rPr lang="fi-FI" sz="7200" dirty="0">
                <a:latin typeface="Alasassy Caps"/>
              </a:rPr>
            </a:br>
            <a:br>
              <a:rPr lang="fi-FI" dirty="0">
                <a:latin typeface="Consolas"/>
              </a:rPr>
            </a:br>
            <a:r>
              <a:rPr lang="fi-FI" sz="2200" b="1" dirty="0">
                <a:latin typeface="Consolas"/>
              </a:rPr>
              <a:t>Yläkoulun</a:t>
            </a:r>
            <a:r>
              <a:rPr lang="fi-FI" sz="2200" dirty="0">
                <a:latin typeface="Consolas"/>
              </a:rPr>
              <a:t> kuvataiteen MOK-kokonaisuus kestävyysmurroksesta</a:t>
            </a:r>
          </a:p>
        </p:txBody>
      </p:sp>
      <p:sp>
        <p:nvSpPr>
          <p:cNvPr id="3" name="Alaotsikko 2"/>
          <p:cNvSpPr>
            <a:spLocks noGrp="1"/>
          </p:cNvSpPr>
          <p:nvPr>
            <p:ph type="subTitle" idx="1"/>
          </p:nvPr>
        </p:nvSpPr>
        <p:spPr>
          <a:xfrm>
            <a:off x="3236404" y="4483160"/>
            <a:ext cx="5735052" cy="1655762"/>
          </a:xfrm>
        </p:spPr>
        <p:txBody>
          <a:bodyPr vert="horz" lIns="91440" tIns="45720" rIns="91440" bIns="45720" rtlCol="0" anchor="t">
            <a:normAutofit/>
          </a:bodyPr>
          <a:lstStyle/>
          <a:p>
            <a:r>
              <a:rPr lang="fi-FI" sz="1600" dirty="0">
                <a:latin typeface="Consolas"/>
              </a:rPr>
              <a:t>Saara Metsämäki &amp; Ulriika Mutanen </a:t>
            </a:r>
          </a:p>
          <a:p>
            <a:r>
              <a:rPr lang="fi-FI" sz="1600" dirty="0">
                <a:latin typeface="Consolas"/>
              </a:rPr>
              <a:t>2025</a:t>
            </a:r>
          </a:p>
        </p:txBody>
      </p:sp>
      <p:pic>
        <p:nvPicPr>
          <p:cNvPr id="8" name="Kuva 7">
            <a:extLst>
              <a:ext uri="{FF2B5EF4-FFF2-40B4-BE49-F238E27FC236}">
                <a16:creationId xmlns:a16="http://schemas.microsoft.com/office/drawing/2014/main" id="{DB6C06D6-BBD7-4678-C07C-8D59861D93CB}"/>
              </a:ext>
            </a:extLst>
          </p:cNvPr>
          <p:cNvPicPr>
            <a:picLocks noChangeAspect="1"/>
          </p:cNvPicPr>
          <p:nvPr/>
        </p:nvPicPr>
        <p:blipFill>
          <a:blip r:embed="rId2"/>
          <a:stretch>
            <a:fillRect/>
          </a:stretch>
        </p:blipFill>
        <p:spPr>
          <a:xfrm>
            <a:off x="7566086" y="-469607"/>
            <a:ext cx="4019041" cy="2653679"/>
          </a:xfrm>
          <a:prstGeom prst="rect">
            <a:avLst/>
          </a:prstGeom>
        </p:spPr>
      </p:pic>
      <p:pic>
        <p:nvPicPr>
          <p:cNvPr id="10" name="Kuva 9">
            <a:extLst>
              <a:ext uri="{FF2B5EF4-FFF2-40B4-BE49-F238E27FC236}">
                <a16:creationId xmlns:a16="http://schemas.microsoft.com/office/drawing/2014/main" id="{BC9ECD52-D395-2DB3-16EA-9DC7F0EC9530}"/>
              </a:ext>
            </a:extLst>
          </p:cNvPr>
          <p:cNvPicPr>
            <a:picLocks noChangeAspect="1"/>
          </p:cNvPicPr>
          <p:nvPr/>
        </p:nvPicPr>
        <p:blipFill>
          <a:blip r:embed="rId2"/>
          <a:stretch>
            <a:fillRect/>
          </a:stretch>
        </p:blipFill>
        <p:spPr>
          <a:xfrm>
            <a:off x="622734" y="3450727"/>
            <a:ext cx="3350110" cy="2252322"/>
          </a:xfrm>
          <a:prstGeom prst="rect">
            <a:avLst/>
          </a:prstGeom>
        </p:spPr>
      </p:pic>
      <p:pic>
        <p:nvPicPr>
          <p:cNvPr id="5" name="Graphic 4">
            <a:extLst>
              <a:ext uri="{FF2B5EF4-FFF2-40B4-BE49-F238E27FC236}">
                <a16:creationId xmlns:a16="http://schemas.microsoft.com/office/drawing/2014/main" id="{47CEFAD1-ECB2-BE68-C198-D2416931C2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5393825"/>
            <a:ext cx="12192000" cy="1219200"/>
          </a:xfrm>
          <a:prstGeom prst="rect">
            <a:avLst/>
          </a:prstGeom>
        </p:spPr>
      </p:pic>
    </p:spTree>
    <p:extLst>
      <p:ext uri="{BB962C8B-B14F-4D97-AF65-F5344CB8AC3E}">
        <p14:creationId xmlns:p14="http://schemas.microsoft.com/office/powerpoint/2010/main" val="1083687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4B176714-3F78-4E26-7AB9-FEDCE959063B}"/>
              </a:ext>
            </a:extLst>
          </p:cNvPr>
          <p:cNvSpPr/>
          <p:nvPr/>
        </p:nvSpPr>
        <p:spPr>
          <a:xfrm>
            <a:off x="-2234" y="-6325"/>
            <a:ext cx="12357956" cy="687650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62E92D32-29DC-86EF-CD88-61AA2D1FCAEB}"/>
              </a:ext>
            </a:extLst>
          </p:cNvPr>
          <p:cNvSpPr>
            <a:spLocks noGrp="1"/>
          </p:cNvSpPr>
          <p:nvPr>
            <p:ph type="title"/>
          </p:nvPr>
        </p:nvSpPr>
        <p:spPr/>
        <p:txBody>
          <a:bodyPr/>
          <a:lstStyle/>
          <a:p>
            <a:r>
              <a:rPr lang="fi-FI" b="1" dirty="0">
                <a:latin typeface="Alasassy Caps"/>
              </a:rPr>
              <a:t>Ohjeet opettajalle 2/2: </a:t>
            </a:r>
            <a:br>
              <a:rPr lang="fi-FI" b="1" dirty="0">
                <a:latin typeface="Alasassy Caps"/>
              </a:rPr>
            </a:br>
            <a:r>
              <a:rPr lang="fi-FI" b="1" dirty="0">
                <a:latin typeface="Alasassy Caps"/>
              </a:rPr>
              <a:t>Tarinakorttien kestävyyshaasteet</a:t>
            </a:r>
          </a:p>
        </p:txBody>
      </p:sp>
      <p:sp>
        <p:nvSpPr>
          <p:cNvPr id="3" name="Content Placeholder 2">
            <a:extLst>
              <a:ext uri="{FF2B5EF4-FFF2-40B4-BE49-F238E27FC236}">
                <a16:creationId xmlns:a16="http://schemas.microsoft.com/office/drawing/2014/main" id="{62EC6C2E-38B9-4429-0CF9-70F07240B212}"/>
              </a:ext>
            </a:extLst>
          </p:cNvPr>
          <p:cNvSpPr>
            <a:spLocks noGrp="1"/>
          </p:cNvSpPr>
          <p:nvPr>
            <p:ph idx="1"/>
          </p:nvPr>
        </p:nvSpPr>
        <p:spPr>
          <a:xfrm>
            <a:off x="349370" y="1897513"/>
            <a:ext cx="11637033" cy="5156469"/>
          </a:xfrm>
        </p:spPr>
        <p:txBody>
          <a:bodyPr vert="horz" lIns="91440" tIns="45720" rIns="91440" bIns="45720" rtlCol="0" anchor="t">
            <a:normAutofit lnSpcReduction="10000"/>
          </a:bodyPr>
          <a:lstStyle/>
          <a:p>
            <a:r>
              <a:rPr lang="fi-FI" sz="1600" b="1" dirty="0">
                <a:latin typeface="Consolas"/>
              </a:rPr>
              <a:t>Lappi-Sanomat "Huoli Lapin luonnon muutoksista kasvaa"</a:t>
            </a:r>
            <a:r>
              <a:rPr lang="fi-FI" sz="1600" dirty="0">
                <a:latin typeface="Consolas"/>
              </a:rPr>
              <a:t>: talven lumikato, lämpötilojen nousu, ekosysteemin monimuotoisuus, Lapin matkailuvetovoima, kalalajien elinolot, malmikaivokset</a:t>
            </a:r>
            <a:endParaRPr lang="en-US" sz="1600" dirty="0">
              <a:latin typeface="Consolas"/>
            </a:endParaRPr>
          </a:p>
          <a:p>
            <a:r>
              <a:rPr lang="fi-FI" sz="1600" b="1" dirty="0">
                <a:latin typeface="Consolas"/>
              </a:rPr>
              <a:t>Suklaasydän</a:t>
            </a:r>
            <a:r>
              <a:rPr lang="fi-FI" sz="1600" dirty="0">
                <a:latin typeface="Consolas"/>
              </a:rPr>
              <a:t>: Ympäristön kuivuus, heikot kaakaosadot, kaatosateet, kasteluveden puute, vehnäsatojen heikkous, yritystoiminnan kannattamattomuus</a:t>
            </a:r>
            <a:endParaRPr lang="en-US" sz="1600" dirty="0">
              <a:latin typeface="Consolas"/>
            </a:endParaRPr>
          </a:p>
          <a:p>
            <a:r>
              <a:rPr lang="fi-FI" sz="1600" b="1" dirty="0">
                <a:latin typeface="Consolas"/>
              </a:rPr>
              <a:t>Lapin Reposet Oy</a:t>
            </a:r>
            <a:r>
              <a:rPr lang="fi-FI" sz="1600" dirty="0">
                <a:latin typeface="Consolas"/>
              </a:rPr>
              <a:t>: massaturismi, elämysaktiviteettien hurjat päästöt, yritystoiminnan piittaamattomuus ja kestämättömyys, lentomatkailun lisääminen, vähälumisuus, ympäristön saastaisuus, kotimaisen varaosateollisuuden boikotointi ulkomaisten halpatuottajien kustannuksella</a:t>
            </a:r>
            <a:endParaRPr lang="en-US" sz="1600" dirty="0">
              <a:latin typeface="Consolas"/>
            </a:endParaRPr>
          </a:p>
          <a:p>
            <a:r>
              <a:rPr lang="fi-FI" sz="1600" b="1" dirty="0">
                <a:latin typeface="Consolas"/>
              </a:rPr>
              <a:t>Yleisönosastokirjoitus, nimim. Jäänveistokuningatar</a:t>
            </a:r>
            <a:r>
              <a:rPr lang="fi-FI" sz="1600" dirty="0">
                <a:latin typeface="Consolas"/>
              </a:rPr>
              <a:t>: Ilmaston lämpeneminen, ohuet jääkerrokset, ohuet lumikerrokset, yritystoiminnan epävarma tulevaisuus (Olisiko kuvanveistolle mahdollista keksiä joku esim. synteettinen, luontoa kuormittamaton materiaali?)</a:t>
            </a:r>
            <a:endParaRPr lang="en-US" sz="1600" dirty="0">
              <a:latin typeface="Consolas"/>
            </a:endParaRPr>
          </a:p>
          <a:p>
            <a:r>
              <a:rPr lang="fi-FI" sz="1600" b="1" dirty="0">
                <a:latin typeface="Consolas"/>
              </a:rPr>
              <a:t>Päiväkirjamerkintä</a:t>
            </a:r>
            <a:r>
              <a:rPr lang="fi-FI" sz="1600" dirty="0">
                <a:latin typeface="Consolas"/>
              </a:rPr>
              <a:t>: Hurjat asumiskustannukset, lyhytaikaismajoituksen haitat, massaturismi, elämänkustannukset, itsenäisen elämän aloittamisen epävarmuus, heikentynyt ilmanlaatu, lumikato, lentomatkailun päästöt, maastopalot, ilmastoahdistus</a:t>
            </a:r>
            <a:endParaRPr lang="en-US" sz="1600" dirty="0">
              <a:latin typeface="Consolas"/>
            </a:endParaRPr>
          </a:p>
          <a:p>
            <a:r>
              <a:rPr lang="fi-FI" sz="1600" b="1" dirty="0">
                <a:latin typeface="Consolas"/>
              </a:rPr>
              <a:t>Luontomme-lehti</a:t>
            </a:r>
            <a:r>
              <a:rPr lang="fi-FI" sz="1600" dirty="0">
                <a:latin typeface="Consolas"/>
              </a:rPr>
              <a:t>: Pohjoisen luonnon muutokset, eläinten elinolojen muutokset (ravinnonsaanti, talvehtimis- ja pesänrakennusolosuhteet, talvehtimisvalmiudet, hyönteis- ja eläinlajien leviäminen etelästä pohjoiseen), luonnonvesien saasteisuus</a:t>
            </a:r>
            <a:endParaRPr lang="en-US" sz="1600" dirty="0">
              <a:latin typeface="Consolas"/>
            </a:endParaRPr>
          </a:p>
          <a:p>
            <a:r>
              <a:rPr lang="fi-FI" sz="1600" b="1" dirty="0">
                <a:latin typeface="Consolas"/>
              </a:rPr>
              <a:t>WhatsApp-viesti</a:t>
            </a:r>
            <a:r>
              <a:rPr lang="fi-FI" sz="1600" dirty="0">
                <a:latin typeface="Consolas"/>
              </a:rPr>
              <a:t>: muodin kertakäyttökulttuuri, materiaalikustannukset, tuotteiden valmistuksen eettisyys, pikamuoti, verkkoshoppailun vaivattomuus (ja negatiivisten vaikutusten näkymättömyys), kestämättömät itsensä palkitsemis- ja hemmottelutottumukset, kivijalkakauppojen kato, paikallisten palveluiden vähäisyys</a:t>
            </a:r>
            <a:endParaRPr lang="fi-FI" dirty="0">
              <a:latin typeface="Consolas"/>
            </a:endParaRPr>
          </a:p>
        </p:txBody>
      </p:sp>
      <p:sp>
        <p:nvSpPr>
          <p:cNvPr id="6" name="TextBox 5">
            <a:extLst>
              <a:ext uri="{FF2B5EF4-FFF2-40B4-BE49-F238E27FC236}">
                <a16:creationId xmlns:a16="http://schemas.microsoft.com/office/drawing/2014/main" id="{868BF34A-FBE8-ED01-F88D-E01D69B14C9F}"/>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4053986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80AE2122-887D-778A-4C84-B28AB368A62C}"/>
              </a:ext>
            </a:extLst>
          </p:cNvPr>
          <p:cNvSpPr/>
          <p:nvPr/>
        </p:nvSpPr>
        <p:spPr>
          <a:xfrm>
            <a:off x="199630" y="175891"/>
            <a:ext cx="8551860" cy="6495568"/>
          </a:xfrm>
          <a:prstGeom prst="rect">
            <a:avLst/>
          </a:prstGeom>
          <a:solidFill>
            <a:srgbClr val="FCE8F0"/>
          </a:solidFill>
          <a:ln>
            <a:solidFill>
              <a:srgbClr val="FCE8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i-FI"/>
          </a:p>
        </p:txBody>
      </p:sp>
      <p:sp>
        <p:nvSpPr>
          <p:cNvPr id="2" name="Title 1">
            <a:extLst>
              <a:ext uri="{FF2B5EF4-FFF2-40B4-BE49-F238E27FC236}">
                <a16:creationId xmlns:a16="http://schemas.microsoft.com/office/drawing/2014/main" id="{56710D5C-5205-9842-9F82-33E864AAE199}"/>
              </a:ext>
            </a:extLst>
          </p:cNvPr>
          <p:cNvSpPr>
            <a:spLocks noGrp="1"/>
          </p:cNvSpPr>
          <p:nvPr>
            <p:ph type="title"/>
          </p:nvPr>
        </p:nvSpPr>
        <p:spPr/>
        <p:txBody>
          <a:bodyPr/>
          <a:lstStyle/>
          <a:p>
            <a:r>
              <a:rPr lang="fi-FI" b="1" dirty="0">
                <a:latin typeface="Alasassy Caps"/>
              </a:rPr>
              <a:t>Tarvikelista</a:t>
            </a:r>
          </a:p>
        </p:txBody>
      </p:sp>
      <p:sp>
        <p:nvSpPr>
          <p:cNvPr id="3" name="Content Placeholder 2">
            <a:extLst>
              <a:ext uri="{FF2B5EF4-FFF2-40B4-BE49-F238E27FC236}">
                <a16:creationId xmlns:a16="http://schemas.microsoft.com/office/drawing/2014/main" id="{5A3FB13A-5B63-F721-0659-3F644D3D823A}"/>
              </a:ext>
            </a:extLst>
          </p:cNvPr>
          <p:cNvSpPr>
            <a:spLocks noGrp="1"/>
          </p:cNvSpPr>
          <p:nvPr>
            <p:ph idx="1"/>
          </p:nvPr>
        </p:nvSpPr>
        <p:spPr>
          <a:xfrm>
            <a:off x="608162" y="1710606"/>
            <a:ext cx="8531525" cy="4753903"/>
          </a:xfrm>
        </p:spPr>
        <p:txBody>
          <a:bodyPr vert="horz" lIns="91440" tIns="45720" rIns="91440" bIns="45720" rtlCol="0" anchor="t">
            <a:normAutofit fontScale="92500" lnSpcReduction="20000"/>
          </a:bodyPr>
          <a:lstStyle/>
          <a:p>
            <a:pPr marL="0" indent="0">
              <a:buNone/>
            </a:pPr>
            <a:r>
              <a:rPr lang="fi-FI" dirty="0">
                <a:latin typeface="Alasassy Caps"/>
              </a:rPr>
              <a:t>    Laite</a:t>
            </a:r>
            <a:endParaRPr lang="fi-FI" sz="2400" dirty="0">
              <a:latin typeface="Consolas"/>
            </a:endParaRPr>
          </a:p>
          <a:p>
            <a:pPr lvl="1">
              <a:buFont typeface="Courier New,monospace" panose="020B0604020202020204" pitchFamily="34" charset="0"/>
              <a:buChar char="o"/>
            </a:pPr>
            <a:r>
              <a:rPr lang="fi-FI" sz="1800" dirty="0">
                <a:latin typeface="Consolas"/>
              </a:rPr>
              <a:t>Kierrätysmateriaalit</a:t>
            </a:r>
          </a:p>
          <a:p>
            <a:pPr lvl="1">
              <a:buFont typeface="Courier New,monospace" panose="020B0604020202020204" pitchFamily="34" charset="0"/>
              <a:buChar char="o"/>
            </a:pPr>
            <a:r>
              <a:rPr lang="fi-FI" sz="1800" dirty="0">
                <a:latin typeface="Consolas"/>
              </a:rPr>
              <a:t>Luokassa olevat esineet</a:t>
            </a:r>
          </a:p>
          <a:p>
            <a:pPr lvl="1">
              <a:buFont typeface="Courier New,monospace" panose="020B0604020202020204" pitchFamily="34" charset="0"/>
              <a:buChar char="o"/>
            </a:pPr>
            <a:r>
              <a:rPr lang="fi-FI" sz="1800" dirty="0">
                <a:latin typeface="Consolas"/>
              </a:rPr>
              <a:t>Muovailuvaha, legot, rakennuspalikat</a:t>
            </a:r>
          </a:p>
          <a:p>
            <a:pPr lvl="1">
              <a:buFont typeface="Courier New,monospace" panose="020B0604020202020204" pitchFamily="34" charset="0"/>
              <a:buChar char="o"/>
            </a:pPr>
            <a:r>
              <a:rPr lang="fi-FI" sz="1800" dirty="0">
                <a:latin typeface="Consolas"/>
              </a:rPr>
              <a:t>Kuumaliima, teipit, folio, piipunrassit, akryylimaalit, pullovärit, piirtimet</a:t>
            </a:r>
          </a:p>
          <a:p>
            <a:pPr lvl="1">
              <a:buFont typeface="Courier New,monospace" panose="020B0604020202020204" pitchFamily="34" charset="0"/>
              <a:buChar char="o"/>
            </a:pPr>
            <a:r>
              <a:rPr lang="fi-FI" sz="1800" dirty="0">
                <a:latin typeface="Consolas"/>
              </a:rPr>
              <a:t>Kankaat, langat</a:t>
            </a:r>
          </a:p>
          <a:p>
            <a:pPr marL="0" indent="0">
              <a:buNone/>
            </a:pPr>
            <a:r>
              <a:rPr lang="fi-FI" dirty="0">
                <a:latin typeface="Alasassy Caps"/>
              </a:rPr>
              <a:t>   Digitaalinen mainos</a:t>
            </a:r>
          </a:p>
          <a:p>
            <a:pPr lvl="1">
              <a:buFont typeface="Courier New,monospace" panose="020B0604020202020204" pitchFamily="34" charset="0"/>
              <a:buChar char="o"/>
            </a:pPr>
            <a:r>
              <a:rPr lang="fi-FI" sz="2000" dirty="0">
                <a:latin typeface="Consolas"/>
              </a:rPr>
              <a:t>Tietokone</a:t>
            </a:r>
          </a:p>
          <a:p>
            <a:pPr lvl="1">
              <a:buFont typeface="Courier New,monospace" panose="020B0604020202020204" pitchFamily="34" charset="0"/>
              <a:buChar char="o"/>
            </a:pPr>
            <a:r>
              <a:rPr lang="fi-FI" sz="2000" dirty="0">
                <a:latin typeface="Consolas"/>
              </a:rPr>
              <a:t>Kuvankäsittelyohjelma, esim. </a:t>
            </a:r>
            <a:r>
              <a:rPr lang="fi-FI" sz="2000" err="1">
                <a:latin typeface="Consolas"/>
              </a:rPr>
              <a:t>Gimp</a:t>
            </a:r>
            <a:endParaRPr lang="fi-FI" sz="2000">
              <a:latin typeface="Consolas"/>
            </a:endParaRPr>
          </a:p>
          <a:p>
            <a:pPr lvl="1">
              <a:buFont typeface="Courier New,monospace" panose="020B0604020202020204" pitchFamily="34" charset="0"/>
              <a:buChar char="o"/>
            </a:pPr>
            <a:r>
              <a:rPr lang="fi-FI" sz="2000" dirty="0">
                <a:latin typeface="Consolas"/>
              </a:rPr>
              <a:t>Kuva laitteesta</a:t>
            </a:r>
          </a:p>
          <a:p>
            <a:pPr marL="0" indent="0">
              <a:buNone/>
            </a:pPr>
            <a:r>
              <a:rPr lang="fi-FI" dirty="0">
                <a:latin typeface="Alasassy Caps"/>
              </a:rPr>
              <a:t>   Mainos kollaasitekniikalla</a:t>
            </a:r>
          </a:p>
          <a:p>
            <a:pPr lvl="1">
              <a:buFont typeface="Courier New,monospace" panose="020B0604020202020204" pitchFamily="34" charset="0"/>
              <a:buChar char="o"/>
            </a:pPr>
            <a:r>
              <a:rPr lang="fi-FI" sz="1800" dirty="0">
                <a:latin typeface="Consolas"/>
              </a:rPr>
              <a:t>Tulostettu kuva laitteesta</a:t>
            </a:r>
          </a:p>
          <a:p>
            <a:pPr lvl="1">
              <a:buFont typeface="Courier New,monospace" panose="020B0604020202020204" pitchFamily="34" charset="0"/>
              <a:buChar char="o"/>
            </a:pPr>
            <a:r>
              <a:rPr lang="fi-FI" sz="1800" dirty="0">
                <a:latin typeface="Consolas"/>
              </a:rPr>
              <a:t>Sanoma- ja aikakauslehdet </a:t>
            </a:r>
          </a:p>
          <a:p>
            <a:pPr lvl="1">
              <a:buFont typeface="Courier New,monospace" panose="020B0604020202020204" pitchFamily="34" charset="0"/>
              <a:buChar char="o"/>
            </a:pPr>
            <a:r>
              <a:rPr lang="fi-FI" sz="1800" dirty="0">
                <a:latin typeface="Consolas"/>
              </a:rPr>
              <a:t>Pahvit, paperit, kartongit</a:t>
            </a:r>
          </a:p>
          <a:p>
            <a:pPr lvl="1">
              <a:buFont typeface="Courier New,monospace" panose="020B0604020202020204" pitchFamily="34" charset="0"/>
              <a:buChar char="o"/>
            </a:pPr>
            <a:r>
              <a:rPr lang="fi-FI" sz="1800" dirty="0">
                <a:latin typeface="Consolas"/>
              </a:rPr>
              <a:t>Liima, teippi</a:t>
            </a:r>
          </a:p>
          <a:p>
            <a:pPr lvl="1">
              <a:buFont typeface="Courier New,monospace" panose="020B0604020202020204" pitchFamily="34" charset="0"/>
              <a:buChar char="o"/>
            </a:pPr>
            <a:r>
              <a:rPr lang="fi-FI" sz="1800" dirty="0">
                <a:latin typeface="Consolas"/>
              </a:rPr>
              <a:t>Piirtimet</a:t>
            </a:r>
          </a:p>
        </p:txBody>
      </p:sp>
      <p:pic>
        <p:nvPicPr>
          <p:cNvPr id="5" name="Kuva 4" descr="Kuva, joka sisältää kohteen origami, muotoilu&#10;&#10;Tekoälyllä luotu sisältö saattaa olla virheellistä.">
            <a:extLst>
              <a:ext uri="{FF2B5EF4-FFF2-40B4-BE49-F238E27FC236}">
                <a16:creationId xmlns:a16="http://schemas.microsoft.com/office/drawing/2014/main" id="{85166312-2C7A-5268-E749-3D84605B6A94}"/>
              </a:ext>
            </a:extLst>
          </p:cNvPr>
          <p:cNvPicPr>
            <a:picLocks noChangeAspect="1"/>
          </p:cNvPicPr>
          <p:nvPr/>
        </p:nvPicPr>
        <p:blipFill>
          <a:blip r:embed="rId2"/>
          <a:stretch>
            <a:fillRect/>
          </a:stretch>
        </p:blipFill>
        <p:spPr>
          <a:xfrm>
            <a:off x="6497219" y="2975665"/>
            <a:ext cx="3295110" cy="4644785"/>
          </a:xfrm>
          <a:prstGeom prst="rect">
            <a:avLst/>
          </a:prstGeom>
        </p:spPr>
      </p:pic>
      <p:pic>
        <p:nvPicPr>
          <p:cNvPr id="6" name="Kuva 5" descr="Kuva, joka sisältää kohteen piirros, luonnos, kuvitus, taide&#10;&#10;Tekoälyllä luotu sisältö saattaa olla virheellistä.">
            <a:extLst>
              <a:ext uri="{FF2B5EF4-FFF2-40B4-BE49-F238E27FC236}">
                <a16:creationId xmlns:a16="http://schemas.microsoft.com/office/drawing/2014/main" id="{F650985E-23C0-B213-DFC6-8E72C888FB20}"/>
              </a:ext>
            </a:extLst>
          </p:cNvPr>
          <p:cNvPicPr>
            <a:picLocks noChangeAspect="1"/>
          </p:cNvPicPr>
          <p:nvPr/>
        </p:nvPicPr>
        <p:blipFill>
          <a:blip r:embed="rId3"/>
          <a:stretch>
            <a:fillRect/>
          </a:stretch>
        </p:blipFill>
        <p:spPr>
          <a:xfrm>
            <a:off x="9127737" y="2203420"/>
            <a:ext cx="2864868" cy="4277084"/>
          </a:xfrm>
          <a:prstGeom prst="rect">
            <a:avLst/>
          </a:prstGeom>
        </p:spPr>
      </p:pic>
      <p:pic>
        <p:nvPicPr>
          <p:cNvPr id="7" name="Kuva 6" descr="Kuva, joka sisältää kohteen musta, pimeys&#10;&#10;Tekoälyllä luotu sisältö saattaa olla virheellistä.">
            <a:extLst>
              <a:ext uri="{FF2B5EF4-FFF2-40B4-BE49-F238E27FC236}">
                <a16:creationId xmlns:a16="http://schemas.microsoft.com/office/drawing/2014/main" id="{E1158D8C-6B75-8399-7330-8D57CE056577}"/>
              </a:ext>
            </a:extLst>
          </p:cNvPr>
          <p:cNvPicPr>
            <a:picLocks noChangeAspect="1"/>
          </p:cNvPicPr>
          <p:nvPr/>
        </p:nvPicPr>
        <p:blipFill>
          <a:blip r:embed="rId4"/>
          <a:stretch>
            <a:fillRect/>
          </a:stretch>
        </p:blipFill>
        <p:spPr>
          <a:xfrm>
            <a:off x="8472398" y="178009"/>
            <a:ext cx="3212261" cy="4561037"/>
          </a:xfrm>
          <a:prstGeom prst="rect">
            <a:avLst/>
          </a:prstGeom>
        </p:spPr>
      </p:pic>
      <p:pic>
        <p:nvPicPr>
          <p:cNvPr id="8" name="Kuva 7" descr="Kuva, joka sisältää kohteen musta, pimeys, kuvakaappaus&#10;&#10;Tekoälyllä luotu sisältö saattaa olla virheellistä.">
            <a:extLst>
              <a:ext uri="{FF2B5EF4-FFF2-40B4-BE49-F238E27FC236}">
                <a16:creationId xmlns:a16="http://schemas.microsoft.com/office/drawing/2014/main" id="{41C50951-989C-4920-B9BE-F2463AE9960F}"/>
              </a:ext>
            </a:extLst>
          </p:cNvPr>
          <p:cNvPicPr>
            <a:picLocks noChangeAspect="1"/>
          </p:cNvPicPr>
          <p:nvPr/>
        </p:nvPicPr>
        <p:blipFill>
          <a:blip r:embed="rId5"/>
          <a:stretch>
            <a:fillRect/>
          </a:stretch>
        </p:blipFill>
        <p:spPr>
          <a:xfrm>
            <a:off x="6647911" y="-167226"/>
            <a:ext cx="2159838" cy="2994264"/>
          </a:xfrm>
          <a:prstGeom prst="rect">
            <a:avLst/>
          </a:prstGeom>
        </p:spPr>
      </p:pic>
      <p:sp>
        <p:nvSpPr>
          <p:cNvPr id="10" name="TextBox 9">
            <a:extLst>
              <a:ext uri="{FF2B5EF4-FFF2-40B4-BE49-F238E27FC236}">
                <a16:creationId xmlns:a16="http://schemas.microsoft.com/office/drawing/2014/main" id="{779C4FCA-888B-F0C6-8078-DB6D503B82B7}"/>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886521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963FD379-D384-7CB0-48D9-F0BE51D5EBA6}"/>
              </a:ext>
            </a:extLst>
          </p:cNvPr>
          <p:cNvSpPr/>
          <p:nvPr/>
        </p:nvSpPr>
        <p:spPr>
          <a:xfrm>
            <a:off x="-250938" y="-182383"/>
            <a:ext cx="12458095" cy="7265451"/>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29341B7-1A9D-D62D-12F4-1036A5F19362}"/>
              </a:ext>
            </a:extLst>
          </p:cNvPr>
          <p:cNvSpPr>
            <a:spLocks noGrp="1"/>
          </p:cNvSpPr>
          <p:nvPr>
            <p:ph type="title"/>
          </p:nvPr>
        </p:nvSpPr>
        <p:spPr/>
        <p:txBody>
          <a:bodyPr/>
          <a:lstStyle/>
          <a:p>
            <a:r>
              <a:rPr lang="fi-FI" b="1" dirty="0">
                <a:latin typeface="Alasassy Caps"/>
              </a:rPr>
              <a:t>Kestävyysmurros</a:t>
            </a:r>
          </a:p>
        </p:txBody>
      </p:sp>
      <p:sp>
        <p:nvSpPr>
          <p:cNvPr id="3" name="Content Placeholder 2">
            <a:extLst>
              <a:ext uri="{FF2B5EF4-FFF2-40B4-BE49-F238E27FC236}">
                <a16:creationId xmlns:a16="http://schemas.microsoft.com/office/drawing/2014/main" id="{6E69BC9C-A598-1305-6E5C-02F5B84DB76A}"/>
              </a:ext>
            </a:extLst>
          </p:cNvPr>
          <p:cNvSpPr>
            <a:spLocks noGrp="1"/>
          </p:cNvSpPr>
          <p:nvPr>
            <p:ph idx="1"/>
          </p:nvPr>
        </p:nvSpPr>
        <p:spPr/>
        <p:txBody>
          <a:bodyPr vert="horz" lIns="91440" tIns="45720" rIns="91440" bIns="45720" rtlCol="0" anchor="t">
            <a:normAutofit/>
          </a:bodyPr>
          <a:lstStyle/>
          <a:p>
            <a:r>
              <a:rPr lang="fi-FI" dirty="0">
                <a:latin typeface="Consolas"/>
                <a:ea typeface="+mn-lt"/>
                <a:cs typeface="+mn-lt"/>
              </a:rPr>
              <a:t>Kokonaisvaltainen keino pysäyttää luontokato ja hillitä ilmastonmuutosta.</a:t>
            </a:r>
            <a:endParaRPr lang="fi-FI" dirty="0">
              <a:latin typeface="Consolas"/>
            </a:endParaRPr>
          </a:p>
          <a:p>
            <a:r>
              <a:rPr lang="fi-FI" dirty="0">
                <a:latin typeface="Consolas"/>
                <a:ea typeface="+mn-lt"/>
                <a:cs typeface="+mn-lt"/>
              </a:rPr>
              <a:t>Ratkaisuja, jotka edistävät luonnonvarojen käytön kestävyyttä, luonnon monimuotoisuuden elpymistä ja kestävien elämäntapojen rakentumista. </a:t>
            </a:r>
            <a:endParaRPr lang="fi-FI" dirty="0">
              <a:latin typeface="Consolas"/>
            </a:endParaRPr>
          </a:p>
          <a:p>
            <a:r>
              <a:rPr lang="fi-FI" dirty="0">
                <a:latin typeface="Consolas"/>
                <a:ea typeface="+mn-lt"/>
                <a:cs typeface="+mn-lt"/>
              </a:rPr>
              <a:t>Pyrkimys purkaa yhteiskuntien rakenteellisia esteitä, jotka rajoittavat kokonaisvaltaisen kestävyyden saavuttamista. </a:t>
            </a:r>
            <a:endParaRPr lang="fi-FI" dirty="0">
              <a:latin typeface="Consolas"/>
            </a:endParaRPr>
          </a:p>
          <a:p>
            <a:r>
              <a:rPr lang="fi-FI" dirty="0">
                <a:latin typeface="Consolas"/>
                <a:ea typeface="+mn-lt"/>
                <a:cs typeface="+mn-lt"/>
              </a:rPr>
              <a:t>Esim. Hiilineutraalius, uusiutuva energia, palkkatasa-arvo</a:t>
            </a:r>
            <a:endParaRPr lang="fi-FI" dirty="0">
              <a:latin typeface="Consolas"/>
            </a:endParaRPr>
          </a:p>
        </p:txBody>
      </p:sp>
      <p:sp>
        <p:nvSpPr>
          <p:cNvPr id="6" name="TextBox 5">
            <a:extLst>
              <a:ext uri="{FF2B5EF4-FFF2-40B4-BE49-F238E27FC236}">
                <a16:creationId xmlns:a16="http://schemas.microsoft.com/office/drawing/2014/main" id="{24F83A95-0011-90D7-27CD-9BE8DA64C031}"/>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772362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DC54465B-CB05-3E6B-001B-7932EEF86014}"/>
              </a:ext>
            </a:extLst>
          </p:cNvPr>
          <p:cNvSpPr/>
          <p:nvPr/>
        </p:nvSpPr>
        <p:spPr>
          <a:xfrm>
            <a:off x="-6523" y="4522"/>
            <a:ext cx="12184926" cy="683413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D687EE8-019A-76BD-370F-1911FEA8E052}"/>
              </a:ext>
            </a:extLst>
          </p:cNvPr>
          <p:cNvSpPr>
            <a:spLocks noGrp="1"/>
          </p:cNvSpPr>
          <p:nvPr>
            <p:ph type="title"/>
          </p:nvPr>
        </p:nvSpPr>
        <p:spPr>
          <a:xfrm>
            <a:off x="3737610" y="192597"/>
            <a:ext cx="4223134" cy="1339940"/>
          </a:xfrm>
        </p:spPr>
        <p:txBody>
          <a:bodyPr/>
          <a:lstStyle/>
          <a:p>
            <a:r>
              <a:rPr lang="fi-FI" b="1" dirty="0">
                <a:latin typeface="Alasassy Caps"/>
              </a:rPr>
              <a:t>Kestävyysmurros</a:t>
            </a:r>
          </a:p>
        </p:txBody>
      </p:sp>
      <p:pic>
        <p:nvPicPr>
          <p:cNvPr id="6" name="Sisällön paikkamerkki 5" descr="Kuva, joka sisältää kohteen teksti, kuvakaappaus, Fontti, logo&#10;&#10;Tekoälyllä luotu sisältö saattaa olla virheellistä.">
            <a:extLst>
              <a:ext uri="{FF2B5EF4-FFF2-40B4-BE49-F238E27FC236}">
                <a16:creationId xmlns:a16="http://schemas.microsoft.com/office/drawing/2014/main" id="{80256C80-E23D-A474-7B2C-99F5F73CF53E}"/>
              </a:ext>
            </a:extLst>
          </p:cNvPr>
          <p:cNvPicPr>
            <a:picLocks noGrp="1" noChangeAspect="1"/>
          </p:cNvPicPr>
          <p:nvPr>
            <p:ph idx="1"/>
          </p:nvPr>
        </p:nvPicPr>
        <p:blipFill>
          <a:blip r:embed="rId2"/>
          <a:stretch>
            <a:fillRect/>
          </a:stretch>
        </p:blipFill>
        <p:spPr>
          <a:xfrm>
            <a:off x="1708595" y="1967633"/>
            <a:ext cx="8777585" cy="4618707"/>
          </a:xfrm>
        </p:spPr>
      </p:pic>
      <p:sp>
        <p:nvSpPr>
          <p:cNvPr id="7" name="Tekstiruutu 6">
            <a:extLst>
              <a:ext uri="{FF2B5EF4-FFF2-40B4-BE49-F238E27FC236}">
                <a16:creationId xmlns:a16="http://schemas.microsoft.com/office/drawing/2014/main" id="{CE6DE6BC-E3D3-C3B9-8971-9B4A7A7BF576}"/>
              </a:ext>
            </a:extLst>
          </p:cNvPr>
          <p:cNvSpPr txBox="1"/>
          <p:nvPr/>
        </p:nvSpPr>
        <p:spPr>
          <a:xfrm>
            <a:off x="2674491" y="1358837"/>
            <a:ext cx="68432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onsolas"/>
              </a:rPr>
              <a:t>Agenda 2030: </a:t>
            </a:r>
            <a:r>
              <a:rPr lang="en-US" dirty="0">
                <a:latin typeface="Consolas"/>
                <a:hlinkClick r:id="rId3"/>
              </a:rPr>
              <a:t>https://kestavakehitys.fi/agenda-2030</a:t>
            </a:r>
            <a:r>
              <a:rPr lang="en-US" dirty="0">
                <a:latin typeface="Consolas"/>
              </a:rPr>
              <a:t> </a:t>
            </a:r>
            <a:endParaRPr lang="fi-FI" dirty="0">
              <a:latin typeface="Consolas"/>
            </a:endParaRPr>
          </a:p>
        </p:txBody>
      </p:sp>
      <p:sp>
        <p:nvSpPr>
          <p:cNvPr id="4" name="TextBox 3">
            <a:extLst>
              <a:ext uri="{FF2B5EF4-FFF2-40B4-BE49-F238E27FC236}">
                <a16:creationId xmlns:a16="http://schemas.microsoft.com/office/drawing/2014/main" id="{7BB1926F-9C88-B6A6-FAB8-7DA67324CFAC}"/>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4256802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DC7D6"/>
        </a:solidFill>
        <a:effectLst/>
      </p:bgPr>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12BFAF9D-D0F6-4527-5719-C99066C8EAA6}"/>
              </a:ext>
            </a:extLst>
          </p:cNvPr>
          <p:cNvSpPr/>
          <p:nvPr/>
        </p:nvSpPr>
        <p:spPr>
          <a:xfrm>
            <a:off x="7854" y="4522"/>
            <a:ext cx="12184926" cy="683413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7FF0E911-4A1A-F9BB-A889-E82104629F5D}"/>
              </a:ext>
            </a:extLst>
          </p:cNvPr>
          <p:cNvSpPr>
            <a:spLocks noGrp="1"/>
          </p:cNvSpPr>
          <p:nvPr>
            <p:ph type="title"/>
          </p:nvPr>
        </p:nvSpPr>
        <p:spPr/>
        <p:txBody>
          <a:bodyPr/>
          <a:lstStyle/>
          <a:p>
            <a:r>
              <a:rPr lang="fi-FI" b="1" dirty="0">
                <a:latin typeface="Alasassy Caps"/>
              </a:rPr>
              <a:t>Taiteella vaikuttamisesta</a:t>
            </a:r>
          </a:p>
        </p:txBody>
      </p:sp>
      <p:sp>
        <p:nvSpPr>
          <p:cNvPr id="3" name="Content Placeholder 2">
            <a:extLst>
              <a:ext uri="{FF2B5EF4-FFF2-40B4-BE49-F238E27FC236}">
                <a16:creationId xmlns:a16="http://schemas.microsoft.com/office/drawing/2014/main" id="{08EF224A-CF5A-F310-3D1D-D78A69EC1C85}"/>
              </a:ext>
            </a:extLst>
          </p:cNvPr>
          <p:cNvSpPr>
            <a:spLocks noGrp="1"/>
          </p:cNvSpPr>
          <p:nvPr>
            <p:ph idx="1"/>
          </p:nvPr>
        </p:nvSpPr>
        <p:spPr>
          <a:xfrm>
            <a:off x="421257" y="1710606"/>
            <a:ext cx="11335109" cy="4955186"/>
          </a:xfrm>
        </p:spPr>
        <p:txBody>
          <a:bodyPr vert="horz" lIns="91440" tIns="45720" rIns="91440" bIns="45720" rtlCol="0" anchor="t">
            <a:normAutofit fontScale="92500" lnSpcReduction="10000"/>
          </a:bodyPr>
          <a:lstStyle/>
          <a:p>
            <a:r>
              <a:rPr lang="fi-FI" sz="2400" b="1" err="1">
                <a:latin typeface="Consolas"/>
              </a:rPr>
              <a:t>Artivismi</a:t>
            </a:r>
            <a:r>
              <a:rPr lang="fi-FI" sz="2400" dirty="0">
                <a:latin typeface="Consolas"/>
              </a:rPr>
              <a:t>: Muutokseen pyrkivää taidetta, joka tuo selvästi esiin taiteilijan mielipiteet</a:t>
            </a:r>
            <a:endParaRPr lang="en-US" sz="2400" dirty="0">
              <a:latin typeface="Consolas"/>
            </a:endParaRPr>
          </a:p>
          <a:p>
            <a:pPr lvl="1">
              <a:buFont typeface="Courier New" panose="020B0604020202020204" pitchFamily="34" charset="0"/>
              <a:buChar char="o"/>
            </a:pPr>
            <a:r>
              <a:rPr lang="fi-FI" sz="1800" dirty="0">
                <a:latin typeface="Consolas"/>
              </a:rPr>
              <a:t>Tieteen termipankin määritelmä aktivistiselle taiteelle </a:t>
            </a:r>
            <a:r>
              <a:rPr lang="fi-FI" sz="1800" dirty="0">
                <a:latin typeface="Consolas"/>
                <a:hlinkClick r:id="rId2"/>
              </a:rPr>
              <a:t>https://tieteentermipankki.fi/wiki/Taidehistoria:aktivistinen_taide</a:t>
            </a:r>
            <a:r>
              <a:rPr lang="fi-FI" sz="1800" dirty="0">
                <a:latin typeface="Consolas"/>
              </a:rPr>
              <a:t> </a:t>
            </a:r>
            <a:endParaRPr lang="en-US" sz="1800" dirty="0">
              <a:latin typeface="Consolas"/>
            </a:endParaRPr>
          </a:p>
          <a:p>
            <a:endParaRPr lang="fi-FI" sz="1800" dirty="0">
              <a:latin typeface="Consolas"/>
            </a:endParaRPr>
          </a:p>
          <a:p>
            <a:r>
              <a:rPr lang="fi-FI" sz="2400" dirty="0">
                <a:latin typeface="Consolas"/>
              </a:rPr>
              <a:t>Kuvissa ja taideteoksissa on aina monta eri tulkinnantasoa. Kuvat voivat viestiä eri asioita eri ihmisille. </a:t>
            </a:r>
            <a:endParaRPr lang="en-US" sz="2400" dirty="0">
              <a:latin typeface="Consolas"/>
            </a:endParaRPr>
          </a:p>
          <a:p>
            <a:r>
              <a:rPr lang="fi-FI" sz="2400" dirty="0">
                <a:latin typeface="Consolas"/>
              </a:rPr>
              <a:t>Ohessa linkki, jossa katutaide-esimerkkejä kantaaottavista ilmastoaiheisista taideteoksista:</a:t>
            </a:r>
            <a:endParaRPr lang="en-US" sz="2400" dirty="0">
              <a:latin typeface="Consolas"/>
            </a:endParaRPr>
          </a:p>
          <a:p>
            <a:pPr lvl="1">
              <a:buFont typeface="Courier New" panose="020B0604020202020204" pitchFamily="34" charset="0"/>
              <a:buChar char="o"/>
            </a:pPr>
            <a:r>
              <a:rPr lang="fi-FI" sz="1800" dirty="0">
                <a:latin typeface="Consolas"/>
                <a:hlinkClick r:id="rId3"/>
              </a:rPr>
              <a:t>https://streetartutopia.com/2024/10/08/16-powerful-images-climate-change-addressed-through-graffiti-and-street-art/</a:t>
            </a:r>
            <a:r>
              <a:rPr lang="fi-FI" sz="1800" dirty="0">
                <a:latin typeface="Consolas"/>
              </a:rPr>
              <a:t> </a:t>
            </a:r>
          </a:p>
          <a:p>
            <a:pPr marL="457200" lvl="1" indent="0">
              <a:buNone/>
            </a:pPr>
            <a:endParaRPr lang="fi-FI" dirty="0">
              <a:latin typeface="Consolas"/>
            </a:endParaRPr>
          </a:p>
          <a:p>
            <a:pPr marL="457200" lvl="1" indent="0">
              <a:buNone/>
            </a:pPr>
            <a:endParaRPr lang="fi-FI" dirty="0">
              <a:latin typeface="Consolas"/>
            </a:endParaRPr>
          </a:p>
          <a:p>
            <a:pPr marL="457200" lvl="1" indent="0">
              <a:buNone/>
            </a:pPr>
            <a:r>
              <a:rPr lang="fi-FI" dirty="0">
                <a:latin typeface="Consolas"/>
              </a:rPr>
              <a:t>Voit keskustella taiteella vaikuttamisesta ja vaikuttavista kuvista diassa näkyvien apukysymysten avulla!</a:t>
            </a:r>
          </a:p>
        </p:txBody>
      </p:sp>
      <p:sp>
        <p:nvSpPr>
          <p:cNvPr id="5" name="TextBox 4">
            <a:extLst>
              <a:ext uri="{FF2B5EF4-FFF2-40B4-BE49-F238E27FC236}">
                <a16:creationId xmlns:a16="http://schemas.microsoft.com/office/drawing/2014/main" id="{4BE48D79-91D6-C65F-FEB3-567231D085A2}"/>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4131678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70594BD8-2F7F-5FB0-7605-57CE1A4E0910}"/>
              </a:ext>
            </a:extLst>
          </p:cNvPr>
          <p:cNvSpPr/>
          <p:nvPr/>
        </p:nvSpPr>
        <p:spPr>
          <a:xfrm>
            <a:off x="7854" y="4522"/>
            <a:ext cx="12184926" cy="683413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74400256-BEE2-E050-8E80-7A5B7AC77232}"/>
              </a:ext>
            </a:extLst>
          </p:cNvPr>
          <p:cNvSpPr>
            <a:spLocks noGrp="1"/>
          </p:cNvSpPr>
          <p:nvPr>
            <p:ph type="title"/>
          </p:nvPr>
        </p:nvSpPr>
        <p:spPr/>
        <p:txBody>
          <a:bodyPr>
            <a:normAutofit/>
          </a:bodyPr>
          <a:lstStyle/>
          <a:p>
            <a:r>
              <a:rPr lang="fi-FI" b="1" dirty="0">
                <a:latin typeface="Alasassy Caps"/>
              </a:rPr>
              <a:t>Utopia ja muotoiluprosessi</a:t>
            </a:r>
            <a:r>
              <a:rPr lang="fi-FI" sz="2800" b="1" dirty="0">
                <a:latin typeface="Alasassy Caps"/>
              </a:rPr>
              <a:t> </a:t>
            </a:r>
            <a:endParaRPr lang="fi-FI" dirty="0">
              <a:latin typeface="Alasassy Caps"/>
            </a:endParaRPr>
          </a:p>
        </p:txBody>
      </p:sp>
      <p:sp>
        <p:nvSpPr>
          <p:cNvPr id="3" name="Content Placeholder 2">
            <a:extLst>
              <a:ext uri="{FF2B5EF4-FFF2-40B4-BE49-F238E27FC236}">
                <a16:creationId xmlns:a16="http://schemas.microsoft.com/office/drawing/2014/main" id="{C4B59F0F-111E-B76E-8B4B-C732DE3F1820}"/>
              </a:ext>
            </a:extLst>
          </p:cNvPr>
          <p:cNvSpPr>
            <a:spLocks noGrp="1"/>
          </p:cNvSpPr>
          <p:nvPr>
            <p:ph idx="1"/>
          </p:nvPr>
        </p:nvSpPr>
        <p:spPr>
          <a:xfrm>
            <a:off x="838200" y="1739361"/>
            <a:ext cx="10961298" cy="5098960"/>
          </a:xfrm>
        </p:spPr>
        <p:txBody>
          <a:bodyPr vert="horz" lIns="91440" tIns="45720" rIns="91440" bIns="45720" rtlCol="0" anchor="t">
            <a:normAutofit fontScale="70000" lnSpcReduction="20000"/>
          </a:bodyPr>
          <a:lstStyle/>
          <a:p>
            <a:pPr marL="0" indent="0">
              <a:buNone/>
            </a:pPr>
            <a:r>
              <a:rPr lang="fi-FI" b="1" dirty="0">
                <a:latin typeface="Consolas"/>
              </a:rPr>
              <a:t>Utopia:</a:t>
            </a:r>
            <a:r>
              <a:rPr lang="fi-FI" dirty="0">
                <a:latin typeface="Consolas"/>
              </a:rPr>
              <a:t> Ihanteellinen kuvitelma yhteiskunnasta tai paikasta, jota ei ole olemassa. </a:t>
            </a:r>
            <a:endParaRPr lang="fi-FI" dirty="0"/>
          </a:p>
          <a:p>
            <a:pPr marL="0" indent="0">
              <a:buNone/>
            </a:pPr>
            <a:r>
              <a:rPr lang="fi-FI" dirty="0">
                <a:latin typeface="Consolas"/>
              </a:rPr>
              <a:t>Esim. paikka, jossa kaikki tulevat toimeen keskenään, ei kiusaamista, kaikki  saavat olla sellaisia kuin ovat, ja kaikki eteen tulevat ongelmat ratkeaa aina  parhain päin. Elo sopusoinnussa, ketään ei jätetä yksin tai ulkopuolelle.</a:t>
            </a:r>
          </a:p>
          <a:p>
            <a:r>
              <a:rPr lang="fi-FI" dirty="0">
                <a:latin typeface="Consolas"/>
              </a:rPr>
              <a:t>Vrt. Dystopia = tulevaisuuden uhkakuvat. </a:t>
            </a:r>
          </a:p>
          <a:p>
            <a:r>
              <a:rPr lang="fi-FI" dirty="0">
                <a:latin typeface="Consolas"/>
              </a:rPr>
              <a:t>Edistävätkö dystopiat tulevaisuuden toivoa?</a:t>
            </a:r>
          </a:p>
          <a:p>
            <a:pPr marL="0" indent="0">
              <a:buNone/>
            </a:pPr>
            <a:endParaRPr lang="fi-FI" dirty="0">
              <a:latin typeface="Consolas"/>
            </a:endParaRPr>
          </a:p>
          <a:p>
            <a:pPr marL="0" indent="0">
              <a:buNone/>
            </a:pPr>
            <a:r>
              <a:rPr lang="fi-FI" b="1" dirty="0">
                <a:latin typeface="Consolas"/>
              </a:rPr>
              <a:t>Utopistinen laitteen muotoilu</a:t>
            </a:r>
            <a:r>
              <a:rPr lang="fi-FI" dirty="0">
                <a:latin typeface="Consolas"/>
              </a:rPr>
              <a:t>: tämänkin hetken laitteet, tuotteet ja ratkaisut ovat joskus olleet vain hulluja ideoita, mutta hulluista ideoista on lopulta syntynyt nykypäivän käyttöesineitä (esim. ensimmäinen puhelin vs. kosketusnäytöllinen älypuhelin)</a:t>
            </a:r>
          </a:p>
          <a:p>
            <a:pPr marL="0" indent="0">
              <a:buNone/>
            </a:pPr>
            <a:endParaRPr lang="fi-FI" dirty="0">
              <a:latin typeface="Consolas"/>
            </a:endParaRPr>
          </a:p>
          <a:p>
            <a:pPr lvl="1"/>
            <a:r>
              <a:rPr lang="fi-FI" sz="2600" dirty="0">
                <a:latin typeface="Consolas"/>
              </a:rPr>
              <a:t>Esimerkkinä: Ranskalaisen taiteilijan Jean-Marc </a:t>
            </a:r>
            <a:r>
              <a:rPr lang="fi-FI" sz="2600" dirty="0" err="1">
                <a:latin typeface="Consolas"/>
              </a:rPr>
              <a:t>Cotên</a:t>
            </a:r>
            <a:r>
              <a:rPr lang="fi-FI" sz="2600" dirty="0">
                <a:latin typeface="Consolas"/>
              </a:rPr>
              <a:t> tulevaisuudenvisiot vuodelta 1899: </a:t>
            </a:r>
            <a:r>
              <a:rPr lang="fi-FI" sz="2600" dirty="0">
                <a:latin typeface="Consolas"/>
                <a:hlinkClick r:id="rId2"/>
              </a:rPr>
              <a:t>https://publicdomainreview.org/collection/a-19th-century-vision-of-the-year-2000/</a:t>
            </a:r>
            <a:r>
              <a:rPr lang="fi-FI" sz="2600" dirty="0">
                <a:latin typeface="Consolas"/>
              </a:rPr>
              <a:t> </a:t>
            </a:r>
            <a:endParaRPr lang="en-US" sz="2600" dirty="0">
              <a:latin typeface="Consolas"/>
            </a:endParaRPr>
          </a:p>
          <a:p>
            <a:pPr lvl="1"/>
            <a:r>
              <a:rPr lang="en-US" sz="2600" dirty="0" err="1">
                <a:latin typeface="Consolas"/>
              </a:rPr>
              <a:t>Kestävästä</a:t>
            </a:r>
            <a:r>
              <a:rPr lang="en-US" sz="2600" dirty="0">
                <a:latin typeface="Consolas"/>
              </a:rPr>
              <a:t> </a:t>
            </a:r>
            <a:r>
              <a:rPr lang="en-US" sz="2600" dirty="0" err="1">
                <a:latin typeface="Consolas"/>
              </a:rPr>
              <a:t>muotoilusta</a:t>
            </a:r>
            <a:r>
              <a:rPr lang="en-US" sz="2600" dirty="0">
                <a:latin typeface="Consolas"/>
              </a:rPr>
              <a:t> : </a:t>
            </a:r>
            <a:r>
              <a:rPr lang="en-US" sz="2600" dirty="0">
                <a:latin typeface="Consolas"/>
                <a:hlinkClick r:id="rId3"/>
              </a:rPr>
              <a:t>https://muotoilupakki.fi/</a:t>
            </a:r>
            <a:endParaRPr lang="fi-FI" sz="2600" dirty="0">
              <a:latin typeface="Consolas"/>
            </a:endParaRPr>
          </a:p>
          <a:p>
            <a:pPr marL="457200" lvl="1" indent="0">
              <a:buNone/>
            </a:pPr>
            <a:endParaRPr lang="fi-FI" sz="2200" dirty="0"/>
          </a:p>
        </p:txBody>
      </p:sp>
      <p:sp>
        <p:nvSpPr>
          <p:cNvPr id="6" name="TextBox 5">
            <a:extLst>
              <a:ext uri="{FF2B5EF4-FFF2-40B4-BE49-F238E27FC236}">
                <a16:creationId xmlns:a16="http://schemas.microsoft.com/office/drawing/2014/main" id="{83FFCAE9-3AC8-F4D7-3483-36361C763D6C}"/>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018502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CDD55068-CAA8-07B5-AE5E-CDCD78B44E58}"/>
              </a:ext>
            </a:extLst>
          </p:cNvPr>
          <p:cNvSpPr/>
          <p:nvPr/>
        </p:nvSpPr>
        <p:spPr>
          <a:xfrm>
            <a:off x="-5514" y="4522"/>
            <a:ext cx="12198294" cy="6847500"/>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F6A7140A-D4AE-A1D6-451C-738534E16AF6}"/>
              </a:ext>
            </a:extLst>
          </p:cNvPr>
          <p:cNvSpPr>
            <a:spLocks noGrp="1"/>
          </p:cNvSpPr>
          <p:nvPr>
            <p:ph type="title"/>
          </p:nvPr>
        </p:nvSpPr>
        <p:spPr/>
        <p:txBody>
          <a:bodyPr/>
          <a:lstStyle/>
          <a:p>
            <a:r>
              <a:rPr lang="fi-FI" b="1" dirty="0">
                <a:latin typeface="Alasassy Caps"/>
              </a:rPr>
              <a:t>Mainonnan tehokeinot</a:t>
            </a:r>
          </a:p>
        </p:txBody>
      </p:sp>
      <p:sp>
        <p:nvSpPr>
          <p:cNvPr id="3" name="Content Placeholder 2">
            <a:extLst>
              <a:ext uri="{FF2B5EF4-FFF2-40B4-BE49-F238E27FC236}">
                <a16:creationId xmlns:a16="http://schemas.microsoft.com/office/drawing/2014/main" id="{65F94E2C-08D7-525A-2E68-03E2B6963F42}"/>
              </a:ext>
            </a:extLst>
          </p:cNvPr>
          <p:cNvSpPr>
            <a:spLocks noGrp="1"/>
          </p:cNvSpPr>
          <p:nvPr>
            <p:ph idx="1"/>
          </p:nvPr>
        </p:nvSpPr>
        <p:spPr>
          <a:xfrm>
            <a:off x="838200" y="1868758"/>
            <a:ext cx="10515600" cy="4983941"/>
          </a:xfrm>
        </p:spPr>
        <p:txBody>
          <a:bodyPr vert="horz" lIns="91440" tIns="45720" rIns="91440" bIns="45720" rtlCol="0" anchor="ctr">
            <a:normAutofit lnSpcReduction="10000"/>
          </a:bodyPr>
          <a:lstStyle/>
          <a:p>
            <a:pPr marL="0" indent="0">
              <a:buNone/>
            </a:pPr>
            <a:r>
              <a:rPr lang="fi-FI" sz="2000" b="1" dirty="0">
                <a:latin typeface="Consolas"/>
              </a:rPr>
              <a:t>Kuvan sommittelu</a:t>
            </a:r>
            <a:r>
              <a:rPr lang="fi-FI" sz="2000" dirty="0">
                <a:latin typeface="Consolas"/>
              </a:rPr>
              <a:t> </a:t>
            </a:r>
            <a:endParaRPr lang="fi-FI" sz="2000" dirty="0">
              <a:latin typeface="Aptos" panose="020B0004020202020204"/>
            </a:endParaRPr>
          </a:p>
          <a:p>
            <a:pPr marL="342900" indent="-342900">
              <a:buFont typeface="Calibri" panose="020B0604020202020204" pitchFamily="34" charset="0"/>
              <a:buChar char="-"/>
            </a:pPr>
            <a:r>
              <a:rPr lang="fi-FI" sz="2000" dirty="0">
                <a:latin typeface="Consolas"/>
              </a:rPr>
              <a:t>tärkeät kuvat keskeisille paikoille</a:t>
            </a:r>
            <a:endParaRPr lang="fi-FI" sz="2000" dirty="0"/>
          </a:p>
          <a:p>
            <a:pPr marL="0" indent="0">
              <a:buNone/>
            </a:pPr>
            <a:r>
              <a:rPr lang="fi-FI" sz="2000" b="1" dirty="0">
                <a:latin typeface="Consolas"/>
              </a:rPr>
              <a:t>Kuvakulma</a:t>
            </a:r>
            <a:r>
              <a:rPr lang="fi-FI" sz="2000" dirty="0">
                <a:latin typeface="Consolas"/>
              </a:rPr>
              <a:t> </a:t>
            </a:r>
          </a:p>
          <a:p>
            <a:pPr marL="342900" indent="-342900">
              <a:buFont typeface="Calibri" panose="020B0604020202020204" pitchFamily="34" charset="0"/>
              <a:buChar char="-"/>
            </a:pPr>
            <a:r>
              <a:rPr lang="fi-FI" sz="2000" dirty="0">
                <a:latin typeface="Consolas"/>
              </a:rPr>
              <a:t>vertaa esim. ala- ja yläviistosta otettujen kuvien välittämää viestiä</a:t>
            </a:r>
            <a:endParaRPr lang="fi-FI"/>
          </a:p>
          <a:p>
            <a:pPr marL="0" indent="0">
              <a:buNone/>
            </a:pPr>
            <a:r>
              <a:rPr lang="fi-FI" sz="2000" b="1" dirty="0">
                <a:latin typeface="Consolas"/>
              </a:rPr>
              <a:t>Tekstien asettelu ja informaatio</a:t>
            </a:r>
            <a:r>
              <a:rPr lang="fi-FI" sz="2000" dirty="0">
                <a:latin typeface="Consolas"/>
              </a:rPr>
              <a:t>  </a:t>
            </a:r>
          </a:p>
          <a:p>
            <a:pPr marL="342900" indent="-342900">
              <a:buFont typeface="Calibri" panose="020B0604020202020204" pitchFamily="34" charset="0"/>
              <a:buChar char="-"/>
            </a:pPr>
            <a:r>
              <a:rPr lang="fi-FI" sz="2000" dirty="0">
                <a:latin typeface="Consolas"/>
              </a:rPr>
              <a:t>lyhyet ja ytimekkäät tekstit, kuvailevat sanavalinnat, fonttikoko suhteessa informaation tärkeyteen</a:t>
            </a:r>
            <a:endParaRPr lang="fi-FI" dirty="0"/>
          </a:p>
          <a:p>
            <a:pPr marL="0" indent="0">
              <a:buNone/>
            </a:pPr>
            <a:r>
              <a:rPr lang="fi-FI" sz="2000" b="1" dirty="0">
                <a:latin typeface="Consolas"/>
              </a:rPr>
              <a:t>Iskulauseet</a:t>
            </a:r>
            <a:r>
              <a:rPr lang="fi-FI" sz="2000" dirty="0">
                <a:latin typeface="Consolas"/>
              </a:rPr>
              <a:t>  </a:t>
            </a:r>
          </a:p>
          <a:p>
            <a:pPr marL="342900" indent="-342900">
              <a:buFont typeface="Calibri" panose="020B0604020202020204" pitchFamily="34" charset="0"/>
              <a:buChar char="-"/>
            </a:pPr>
            <a:r>
              <a:rPr lang="fi-FI" sz="2000" dirty="0">
                <a:latin typeface="Consolas"/>
              </a:rPr>
              <a:t>huomio luotettavan mainonnan ja esim. Ostos-tv –tyylisen mainonnan välillä</a:t>
            </a:r>
            <a:endParaRPr lang="fi-FI"/>
          </a:p>
          <a:p>
            <a:pPr marL="0" indent="0">
              <a:buNone/>
            </a:pPr>
            <a:r>
              <a:rPr lang="fi-FI" sz="2000" b="1" dirty="0">
                <a:latin typeface="Consolas"/>
              </a:rPr>
              <a:t>Kohderyhmä</a:t>
            </a:r>
            <a:r>
              <a:rPr lang="fi-FI" sz="2000" dirty="0">
                <a:latin typeface="Consolas"/>
              </a:rPr>
              <a:t> </a:t>
            </a:r>
          </a:p>
          <a:p>
            <a:pPr marL="342900" indent="-342900">
              <a:buFont typeface="Calibri" panose="020B0604020202020204" pitchFamily="34" charset="0"/>
              <a:buChar char="-"/>
            </a:pPr>
            <a:r>
              <a:rPr lang="fi-FI" sz="2000" dirty="0">
                <a:latin typeface="Consolas"/>
              </a:rPr>
              <a:t>Kenen tarpeisiin mainos vastaa?</a:t>
            </a:r>
            <a:endParaRPr lang="fi-FI" dirty="0"/>
          </a:p>
          <a:p>
            <a:pPr marL="0" indent="0">
              <a:buNone/>
            </a:pPr>
            <a:r>
              <a:rPr lang="fi-FI" sz="2000" b="1" dirty="0">
                <a:latin typeface="Consolas"/>
              </a:rPr>
              <a:t>Värit</a:t>
            </a:r>
            <a:r>
              <a:rPr lang="fi-FI" sz="2000" dirty="0">
                <a:latin typeface="Consolas"/>
              </a:rPr>
              <a:t> </a:t>
            </a:r>
            <a:endParaRPr lang="fi-FI">
              <a:latin typeface="Aptos" panose="020B0004020202020204"/>
            </a:endParaRPr>
          </a:p>
          <a:p>
            <a:pPr marL="0" indent="0">
              <a:buNone/>
            </a:pPr>
            <a:r>
              <a:rPr lang="fi-FI" sz="2000" dirty="0">
                <a:latin typeface="Consolas"/>
              </a:rPr>
              <a:t>- Millaisia tunteita/ mielikuvia eri värit herättävät?</a:t>
            </a:r>
            <a:endParaRPr lang="fi-FI" dirty="0"/>
          </a:p>
          <a:p>
            <a:pPr>
              <a:buFont typeface="Calibri" panose="020B0604020202020204" pitchFamily="34" charset="0"/>
              <a:buChar char="-"/>
            </a:pPr>
            <a:endParaRPr lang="fi-FI"/>
          </a:p>
        </p:txBody>
      </p:sp>
      <p:sp>
        <p:nvSpPr>
          <p:cNvPr id="6" name="TextBox 5">
            <a:extLst>
              <a:ext uri="{FF2B5EF4-FFF2-40B4-BE49-F238E27FC236}">
                <a16:creationId xmlns:a16="http://schemas.microsoft.com/office/drawing/2014/main" id="{3EB314F7-5D3B-7591-2ECE-4D727E68AE49}"/>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2401420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08164510-C453-BF55-EF17-6037DE8D9EAB}"/>
              </a:ext>
            </a:extLst>
          </p:cNvPr>
          <p:cNvSpPr/>
          <p:nvPr/>
        </p:nvSpPr>
        <p:spPr>
          <a:xfrm>
            <a:off x="-5514" y="4522"/>
            <a:ext cx="12198294" cy="6847500"/>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636DB2A-C457-74AE-A247-DC1C438B701E}"/>
              </a:ext>
            </a:extLst>
          </p:cNvPr>
          <p:cNvSpPr>
            <a:spLocks noGrp="1"/>
          </p:cNvSpPr>
          <p:nvPr>
            <p:ph type="title"/>
          </p:nvPr>
        </p:nvSpPr>
        <p:spPr>
          <a:xfrm>
            <a:off x="347540" y="5691"/>
            <a:ext cx="10515600" cy="1325563"/>
          </a:xfrm>
        </p:spPr>
        <p:txBody>
          <a:bodyPr/>
          <a:lstStyle/>
          <a:p>
            <a:r>
              <a:rPr lang="fi-FI" b="1" err="1">
                <a:latin typeface="Alasassy Caps"/>
              </a:rPr>
              <a:t>Gimp</a:t>
            </a:r>
            <a:r>
              <a:rPr lang="fi-FI" b="1" dirty="0">
                <a:latin typeface="Alasassy Caps"/>
              </a:rPr>
              <a:t>-kuvankäsittelyohjelma</a:t>
            </a:r>
          </a:p>
        </p:txBody>
      </p:sp>
      <p:sp>
        <p:nvSpPr>
          <p:cNvPr id="3" name="Content Placeholder 2">
            <a:extLst>
              <a:ext uri="{FF2B5EF4-FFF2-40B4-BE49-F238E27FC236}">
                <a16:creationId xmlns:a16="http://schemas.microsoft.com/office/drawing/2014/main" id="{56208C7A-6E62-C5DD-DDE2-B2E427ED4387}"/>
              </a:ext>
            </a:extLst>
          </p:cNvPr>
          <p:cNvSpPr>
            <a:spLocks noGrp="1"/>
          </p:cNvSpPr>
          <p:nvPr>
            <p:ph idx="1"/>
          </p:nvPr>
        </p:nvSpPr>
        <p:spPr>
          <a:xfrm>
            <a:off x="349370" y="1624342"/>
            <a:ext cx="6475562" cy="4926432"/>
          </a:xfrm>
        </p:spPr>
        <p:txBody>
          <a:bodyPr vert="horz" lIns="91440" tIns="45720" rIns="91440" bIns="45720" rtlCol="0" anchor="t">
            <a:normAutofit fontScale="85000" lnSpcReduction="10000"/>
          </a:bodyPr>
          <a:lstStyle/>
          <a:p>
            <a:pPr marL="0" indent="0">
              <a:buNone/>
            </a:pPr>
            <a:r>
              <a:rPr lang="fi-FI" sz="2600" dirty="0">
                <a:latin typeface="Alasassy Caps"/>
              </a:rPr>
              <a:t>Ohjelmia, joilla digitaalisen mainosjulisteen voi toteuttaa:</a:t>
            </a:r>
          </a:p>
          <a:p>
            <a:r>
              <a:rPr lang="fi-FI" sz="1700" err="1">
                <a:latin typeface="Consolas"/>
              </a:rPr>
              <a:t>Canva</a:t>
            </a:r>
            <a:endParaRPr lang="fi-FI">
              <a:latin typeface="Consolas"/>
            </a:endParaRPr>
          </a:p>
          <a:p>
            <a:r>
              <a:rPr lang="fi-FI" sz="1700" dirty="0">
                <a:latin typeface="Consolas"/>
              </a:rPr>
              <a:t>Adobe Photoshop</a:t>
            </a:r>
            <a:endParaRPr lang="fi-FI" dirty="0">
              <a:latin typeface="Consolas"/>
            </a:endParaRPr>
          </a:p>
          <a:p>
            <a:r>
              <a:rPr lang="fi-FI" sz="1700" dirty="0">
                <a:latin typeface="Consolas"/>
              </a:rPr>
              <a:t>Powerpoint</a:t>
            </a:r>
            <a:endParaRPr lang="fi-FI" dirty="0">
              <a:latin typeface="Consolas"/>
            </a:endParaRPr>
          </a:p>
          <a:p>
            <a:r>
              <a:rPr lang="fi-FI" sz="1700" err="1">
                <a:latin typeface="Consolas"/>
              </a:rPr>
              <a:t>Gimp</a:t>
            </a:r>
            <a:endParaRPr lang="fi-FI" sz="1700">
              <a:latin typeface="Consolas"/>
            </a:endParaRPr>
          </a:p>
          <a:p>
            <a:endParaRPr lang="fi-FI" sz="2600" dirty="0">
              <a:latin typeface="Alasassy Caps"/>
            </a:endParaRPr>
          </a:p>
          <a:p>
            <a:pPr marL="0" indent="0">
              <a:buNone/>
            </a:pPr>
            <a:r>
              <a:rPr lang="fi-FI" sz="2600" dirty="0">
                <a:latin typeface="Alasassy Caps"/>
              </a:rPr>
              <a:t>Kattavat videomateriaalit </a:t>
            </a:r>
            <a:r>
              <a:rPr lang="fi-FI" sz="2600" err="1">
                <a:latin typeface="Alasassy Caps"/>
              </a:rPr>
              <a:t>Gimp</a:t>
            </a:r>
            <a:r>
              <a:rPr lang="fi-FI" sz="2600" dirty="0">
                <a:latin typeface="Alasassy Caps"/>
              </a:rPr>
              <a:t>-ohjelman käyttöön:</a:t>
            </a:r>
          </a:p>
          <a:p>
            <a:pPr marL="0" indent="0">
              <a:buNone/>
            </a:pPr>
            <a:r>
              <a:rPr lang="fi-FI" sz="1700" dirty="0">
                <a:latin typeface="Consolas"/>
                <a:ea typeface="+mn-lt"/>
                <a:cs typeface="+mn-lt"/>
                <a:hlinkClick r:id="rId2"/>
              </a:rPr>
              <a:t>https://sites.google.com/view/koulukuvis/tee-ja-luo/digitaalinen-kuva?authuser=0</a:t>
            </a:r>
            <a:endParaRPr lang="fi-FI" dirty="0">
              <a:latin typeface="Consolas"/>
              <a:ea typeface="+mn-lt"/>
              <a:cs typeface="+mn-lt"/>
            </a:endParaRPr>
          </a:p>
          <a:p>
            <a:pPr marL="0" indent="0">
              <a:buNone/>
            </a:pPr>
            <a:endParaRPr lang="fi-FI" sz="2600" dirty="0">
              <a:latin typeface="Alasassy Caps"/>
            </a:endParaRPr>
          </a:p>
          <a:p>
            <a:pPr marL="0" indent="0">
              <a:buNone/>
            </a:pPr>
            <a:r>
              <a:rPr lang="fi-FI" sz="2600" err="1">
                <a:latin typeface="Alasassy Caps"/>
              </a:rPr>
              <a:t>Gimp</a:t>
            </a:r>
            <a:r>
              <a:rPr lang="fi-FI" sz="2600" dirty="0">
                <a:latin typeface="Alasassy Caps"/>
              </a:rPr>
              <a:t>: Tiedostomuoto</a:t>
            </a:r>
          </a:p>
          <a:p>
            <a:pPr>
              <a:buNone/>
            </a:pPr>
            <a:r>
              <a:rPr lang="fi-FI" sz="1700" b="1" dirty="0">
                <a:solidFill>
                  <a:srgbClr val="F460BF"/>
                </a:solidFill>
                <a:latin typeface="Consolas"/>
                <a:ea typeface="+mn-lt"/>
                <a:cs typeface="+mn-lt"/>
              </a:rPr>
              <a:t>XCF-muoto</a:t>
            </a:r>
            <a:r>
              <a:rPr lang="fi-FI" sz="1700" dirty="0">
                <a:solidFill>
                  <a:srgbClr val="F460BF"/>
                </a:solidFill>
                <a:latin typeface="Consolas"/>
                <a:ea typeface="+mn-lt"/>
                <a:cs typeface="+mn-lt"/>
              </a:rPr>
              <a:t>:</a:t>
            </a:r>
            <a:r>
              <a:rPr lang="fi-FI" sz="1700" dirty="0">
                <a:solidFill>
                  <a:srgbClr val="414141"/>
                </a:solidFill>
                <a:latin typeface="Consolas"/>
                <a:ea typeface="+mn-lt"/>
                <a:cs typeface="+mn-lt"/>
              </a:rPr>
              <a:t> </a:t>
            </a:r>
            <a:r>
              <a:rPr lang="fi-FI" sz="1700" err="1">
                <a:solidFill>
                  <a:srgbClr val="414141"/>
                </a:solidFill>
                <a:latin typeface="Consolas"/>
                <a:ea typeface="+mn-lt"/>
                <a:cs typeface="+mn-lt"/>
              </a:rPr>
              <a:t>Gimp</a:t>
            </a:r>
            <a:r>
              <a:rPr lang="fi-FI" sz="1700" dirty="0">
                <a:solidFill>
                  <a:srgbClr val="414141"/>
                </a:solidFill>
                <a:latin typeface="Consolas"/>
                <a:ea typeface="+mn-lt"/>
                <a:cs typeface="+mn-lt"/>
              </a:rPr>
              <a:t>-ohjelmassa aukeava tiedosto, jota voi muokata</a:t>
            </a:r>
            <a:endParaRPr lang="fi-FI" dirty="0">
              <a:latin typeface="Consolas"/>
            </a:endParaRPr>
          </a:p>
          <a:p>
            <a:pPr>
              <a:buNone/>
            </a:pPr>
            <a:r>
              <a:rPr lang="fi-FI" sz="1700" b="1" dirty="0">
                <a:solidFill>
                  <a:srgbClr val="F460BF"/>
                </a:solidFill>
                <a:latin typeface="Consolas"/>
                <a:ea typeface="+mn-lt"/>
                <a:cs typeface="+mn-lt"/>
              </a:rPr>
              <a:t>PNG-muoto</a:t>
            </a:r>
            <a:r>
              <a:rPr lang="fi-FI" sz="1700" dirty="0">
                <a:solidFill>
                  <a:srgbClr val="F460BF"/>
                </a:solidFill>
                <a:latin typeface="Consolas"/>
                <a:ea typeface="+mn-lt"/>
                <a:cs typeface="+mn-lt"/>
              </a:rPr>
              <a:t>:</a:t>
            </a:r>
            <a:r>
              <a:rPr lang="fi-FI" sz="1700" dirty="0">
                <a:solidFill>
                  <a:srgbClr val="414141"/>
                </a:solidFill>
                <a:latin typeface="Consolas"/>
                <a:ea typeface="+mn-lt"/>
                <a:cs typeface="+mn-lt"/>
              </a:rPr>
              <a:t> Kuvatiedosto, joka tukee taustan läpinäkyvyyttä</a:t>
            </a:r>
            <a:endParaRPr lang="fi-FI" dirty="0">
              <a:latin typeface="Consolas"/>
            </a:endParaRPr>
          </a:p>
          <a:p>
            <a:pPr>
              <a:buNone/>
            </a:pPr>
            <a:r>
              <a:rPr lang="fi-FI" sz="1700" b="1" dirty="0">
                <a:solidFill>
                  <a:srgbClr val="F460BF"/>
                </a:solidFill>
                <a:latin typeface="Consolas"/>
                <a:ea typeface="+mn-lt"/>
                <a:cs typeface="+mn-lt"/>
              </a:rPr>
              <a:t>JPG- tai JPEG-muoto</a:t>
            </a:r>
            <a:r>
              <a:rPr lang="fi-FI" sz="1700" dirty="0">
                <a:solidFill>
                  <a:srgbClr val="F460BF"/>
                </a:solidFill>
                <a:latin typeface="Consolas"/>
                <a:ea typeface="+mn-lt"/>
                <a:cs typeface="+mn-lt"/>
              </a:rPr>
              <a:t>:</a:t>
            </a:r>
            <a:r>
              <a:rPr lang="fi-FI" sz="1700" dirty="0">
                <a:solidFill>
                  <a:srgbClr val="414141"/>
                </a:solidFill>
                <a:latin typeface="Consolas"/>
                <a:ea typeface="+mn-lt"/>
                <a:cs typeface="+mn-lt"/>
              </a:rPr>
              <a:t> Yleinen kuvatiedosto</a:t>
            </a:r>
            <a:endParaRPr lang="fi-FI" dirty="0">
              <a:latin typeface="Consolas"/>
            </a:endParaRPr>
          </a:p>
          <a:p>
            <a:pPr marL="0" indent="0">
              <a:buNone/>
            </a:pPr>
            <a:endParaRPr lang="fi-FI" sz="1700"/>
          </a:p>
        </p:txBody>
      </p:sp>
      <p:sp>
        <p:nvSpPr>
          <p:cNvPr id="4" name="Tekstiruutu 3">
            <a:extLst>
              <a:ext uri="{FF2B5EF4-FFF2-40B4-BE49-F238E27FC236}">
                <a16:creationId xmlns:a16="http://schemas.microsoft.com/office/drawing/2014/main" id="{0CB8C7A4-A053-0D8C-5BE7-BED3E2FBFBCB}"/>
              </a:ext>
            </a:extLst>
          </p:cNvPr>
          <p:cNvSpPr txBox="1"/>
          <p:nvPr/>
        </p:nvSpPr>
        <p:spPr>
          <a:xfrm>
            <a:off x="6730549" y="1025178"/>
            <a:ext cx="5262668"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400" dirty="0" err="1">
                <a:latin typeface="Alasassy Caps"/>
              </a:rPr>
              <a:t>Gimp</a:t>
            </a:r>
            <a:r>
              <a:rPr lang="fi-FI" sz="2400" dirty="0">
                <a:latin typeface="Alasassy Caps"/>
              </a:rPr>
              <a:t>: Pikakomennot</a:t>
            </a:r>
          </a:p>
          <a:p>
            <a:endParaRPr lang="fi-FI">
              <a:solidFill>
                <a:srgbClr val="000000"/>
              </a:solidFill>
              <a:ea typeface="+mn-lt"/>
              <a:cs typeface="+mn-lt"/>
            </a:endParaRPr>
          </a:p>
          <a:p>
            <a:r>
              <a:rPr lang="fi-FI" dirty="0">
                <a:solidFill>
                  <a:srgbClr val="414141"/>
                </a:solidFill>
                <a:latin typeface="Consolas"/>
                <a:ea typeface="+mn-lt"/>
                <a:cs typeface="+mn-lt"/>
              </a:rPr>
              <a:t>CTRL + C : Kopioi</a:t>
            </a:r>
            <a:endParaRPr lang="fi-FI">
              <a:latin typeface="Consolas"/>
            </a:endParaRPr>
          </a:p>
          <a:p>
            <a:r>
              <a:rPr lang="fi-FI" dirty="0">
                <a:solidFill>
                  <a:srgbClr val="414141"/>
                </a:solidFill>
                <a:latin typeface="Consolas"/>
                <a:ea typeface="+mn-lt"/>
                <a:cs typeface="+mn-lt"/>
              </a:rPr>
              <a:t>CTRL + V : Liitä</a:t>
            </a:r>
            <a:endParaRPr lang="fi-FI">
              <a:latin typeface="Consolas"/>
            </a:endParaRPr>
          </a:p>
          <a:p>
            <a:r>
              <a:rPr lang="fi-FI" dirty="0">
                <a:solidFill>
                  <a:srgbClr val="414141"/>
                </a:solidFill>
                <a:latin typeface="Consolas"/>
                <a:ea typeface="+mn-lt"/>
                <a:cs typeface="+mn-lt"/>
              </a:rPr>
              <a:t>CTRL + Z : Kumoa</a:t>
            </a:r>
            <a:endParaRPr lang="fi-FI">
              <a:latin typeface="Consolas"/>
            </a:endParaRPr>
          </a:p>
          <a:p>
            <a:r>
              <a:rPr lang="fi-FI" dirty="0">
                <a:solidFill>
                  <a:srgbClr val="414141"/>
                </a:solidFill>
                <a:latin typeface="Consolas"/>
                <a:ea typeface="+mn-lt"/>
                <a:cs typeface="+mn-lt"/>
              </a:rPr>
              <a:t>M : siirtotyökalu</a:t>
            </a:r>
            <a:endParaRPr lang="fi-FI" dirty="0">
              <a:latin typeface="Consolas"/>
            </a:endParaRPr>
          </a:p>
          <a:p>
            <a:endParaRPr lang="fi-FI" sz="2400" dirty="0">
              <a:solidFill>
                <a:srgbClr val="000000"/>
              </a:solidFill>
            </a:endParaRPr>
          </a:p>
          <a:p>
            <a:r>
              <a:rPr lang="fi-FI" sz="2400" err="1">
                <a:solidFill>
                  <a:srgbClr val="000000"/>
                </a:solidFill>
                <a:latin typeface="Alasassy Caps"/>
                <a:ea typeface="+mn-lt"/>
                <a:cs typeface="+mn-lt"/>
              </a:rPr>
              <a:t>Gimp</a:t>
            </a:r>
            <a:r>
              <a:rPr lang="fi-FI" sz="2400" dirty="0">
                <a:solidFill>
                  <a:srgbClr val="000000"/>
                </a:solidFill>
                <a:latin typeface="Alasassy Caps"/>
                <a:ea typeface="+mn-lt"/>
                <a:cs typeface="+mn-lt"/>
              </a:rPr>
              <a:t>: Tasot</a:t>
            </a:r>
          </a:p>
          <a:p>
            <a:endParaRPr lang="fi-FI">
              <a:solidFill>
                <a:srgbClr val="000000"/>
              </a:solidFill>
              <a:ea typeface="+mn-lt"/>
              <a:cs typeface="+mn-lt"/>
            </a:endParaRPr>
          </a:p>
          <a:p>
            <a:r>
              <a:rPr lang="fi-FI" sz="1600" dirty="0">
                <a:solidFill>
                  <a:srgbClr val="414141"/>
                </a:solidFill>
                <a:latin typeface="Consolas"/>
                <a:ea typeface="+mn-lt"/>
                <a:cs typeface="+mn-lt"/>
              </a:rPr>
              <a:t>Jokainen elementti (kuvat, tekstit, piirustukset jne.) kannattaa tehdä omalle tasolleen, jotta niiden muokkaaminen ja siirtely suhteessa toisiinsa on helpompaa.</a:t>
            </a:r>
            <a:endParaRPr lang="fi-FI" sz="1600">
              <a:latin typeface="Consolas"/>
            </a:endParaRPr>
          </a:p>
          <a:p>
            <a:r>
              <a:rPr lang="fi-FI" sz="1600" dirty="0">
                <a:solidFill>
                  <a:srgbClr val="414141"/>
                </a:solidFill>
                <a:latin typeface="Consolas"/>
                <a:ea typeface="+mn-lt"/>
                <a:cs typeface="+mn-lt"/>
              </a:rPr>
              <a:t>Tarttumalla oikeassa tasovalikossa oleviin taso-kuvakkeisiin pystyt siirtelemään tasoja </a:t>
            </a:r>
            <a:endParaRPr lang="fi-FI" sz="1600">
              <a:latin typeface="Consolas"/>
            </a:endParaRPr>
          </a:p>
          <a:p>
            <a:r>
              <a:rPr lang="fi-FI" sz="1600" dirty="0">
                <a:solidFill>
                  <a:srgbClr val="414141"/>
                </a:solidFill>
                <a:latin typeface="Consolas"/>
                <a:ea typeface="+mn-lt"/>
                <a:cs typeface="+mn-lt"/>
              </a:rPr>
              <a:t>suhteessa toisiinsa. </a:t>
            </a:r>
            <a:endParaRPr lang="fi-FI" sz="1600">
              <a:latin typeface="Consolas"/>
            </a:endParaRPr>
          </a:p>
          <a:p>
            <a:r>
              <a:rPr lang="fi-FI" sz="1600" dirty="0">
                <a:solidFill>
                  <a:srgbClr val="414141"/>
                </a:solidFill>
                <a:latin typeface="Consolas"/>
              </a:rPr>
              <a:t>Tasojen paikkaa vaihtamalla saat tuotua elementtejä eteenpäin tai vietyä taaksepäin. Ylimpänä valikossa oleva taso on teoksessasi päällimmäisenä.</a:t>
            </a:r>
            <a:endParaRPr lang="fi-FI" sz="1600" dirty="0">
              <a:latin typeface="Consolas"/>
            </a:endParaRPr>
          </a:p>
          <a:p>
            <a:endParaRPr lang="fi-FI">
              <a:solidFill>
                <a:srgbClr val="414141"/>
              </a:solidFill>
            </a:endParaRPr>
          </a:p>
          <a:p>
            <a:endParaRPr lang="fi-FI"/>
          </a:p>
        </p:txBody>
      </p:sp>
      <p:sp>
        <p:nvSpPr>
          <p:cNvPr id="5" name="Tekstiruutu 4">
            <a:extLst>
              <a:ext uri="{FF2B5EF4-FFF2-40B4-BE49-F238E27FC236}">
                <a16:creationId xmlns:a16="http://schemas.microsoft.com/office/drawing/2014/main" id="{AFD24209-C25B-B108-09E4-FF8B2C72275A}"/>
              </a:ext>
            </a:extLst>
          </p:cNvPr>
          <p:cNvSpPr txBox="1"/>
          <p:nvPr/>
        </p:nvSpPr>
        <p:spPr>
          <a:xfrm>
            <a:off x="9189076" y="1312723"/>
            <a:ext cx="280414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i-FI">
              <a:solidFill>
                <a:srgbClr val="414141"/>
              </a:solidFill>
            </a:endParaRPr>
          </a:p>
          <a:p>
            <a:r>
              <a:rPr lang="fi-FI" dirty="0">
                <a:solidFill>
                  <a:srgbClr val="414141"/>
                </a:solidFill>
                <a:latin typeface="Consolas"/>
                <a:ea typeface="+mn-lt"/>
                <a:cs typeface="+mn-lt"/>
              </a:rPr>
              <a:t>Shift + S : Skaalaus</a:t>
            </a:r>
            <a:endParaRPr lang="fi-FI" dirty="0">
              <a:latin typeface="Consolas"/>
            </a:endParaRPr>
          </a:p>
          <a:p>
            <a:r>
              <a:rPr lang="fi-FI" dirty="0">
                <a:solidFill>
                  <a:srgbClr val="414141"/>
                </a:solidFill>
                <a:latin typeface="Consolas"/>
                <a:ea typeface="+mn-lt"/>
                <a:cs typeface="+mn-lt"/>
              </a:rPr>
              <a:t>Shift + R : Kierto</a:t>
            </a:r>
            <a:endParaRPr lang="fi-FI" dirty="0">
              <a:latin typeface="Consolas"/>
            </a:endParaRPr>
          </a:p>
          <a:p>
            <a:r>
              <a:rPr lang="fi-FI" dirty="0">
                <a:solidFill>
                  <a:srgbClr val="414141"/>
                </a:solidFill>
                <a:latin typeface="Consolas"/>
                <a:ea typeface="+mn-lt"/>
                <a:cs typeface="+mn-lt"/>
              </a:rPr>
              <a:t>+merkistä Zoomaus</a:t>
            </a:r>
            <a:endParaRPr lang="fi-FI" dirty="0">
              <a:latin typeface="Consolas"/>
            </a:endParaRPr>
          </a:p>
          <a:p>
            <a:r>
              <a:rPr lang="fi-FI" dirty="0">
                <a:solidFill>
                  <a:srgbClr val="414141"/>
                </a:solidFill>
                <a:latin typeface="Consolas"/>
                <a:ea typeface="+mn-lt"/>
                <a:cs typeface="+mn-lt"/>
              </a:rPr>
              <a:t>-merkistä Loitonnus</a:t>
            </a:r>
            <a:endParaRPr lang="fi-FI" dirty="0">
              <a:latin typeface="Consolas"/>
            </a:endParaRPr>
          </a:p>
          <a:p>
            <a:endParaRPr lang="fi-FI">
              <a:solidFill>
                <a:srgbClr val="414141"/>
              </a:solidFill>
              <a:ea typeface="+mn-lt"/>
              <a:cs typeface="+mn-lt"/>
            </a:endParaRPr>
          </a:p>
          <a:p>
            <a:endParaRPr lang="fi-FI">
              <a:solidFill>
                <a:srgbClr val="414141"/>
              </a:solidFill>
              <a:ea typeface="+mn-lt"/>
              <a:cs typeface="+mn-lt"/>
            </a:endParaRPr>
          </a:p>
          <a:p>
            <a:endParaRPr lang="fi-FI">
              <a:solidFill>
                <a:srgbClr val="000000"/>
              </a:solidFill>
              <a:ea typeface="+mn-lt"/>
              <a:cs typeface="+mn-lt"/>
            </a:endParaRPr>
          </a:p>
        </p:txBody>
      </p:sp>
      <p:sp>
        <p:nvSpPr>
          <p:cNvPr id="8" name="TextBox 7">
            <a:extLst>
              <a:ext uri="{FF2B5EF4-FFF2-40B4-BE49-F238E27FC236}">
                <a16:creationId xmlns:a16="http://schemas.microsoft.com/office/drawing/2014/main" id="{DB7078D5-941E-2913-7827-9F94028E9D43}"/>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2767116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20220-2CD0-FD66-9D14-96F9EF287332}"/>
            </a:ext>
          </a:extLst>
        </p:cNvPr>
        <p:cNvGrpSpPr/>
        <p:nvPr/>
      </p:nvGrpSpPr>
      <p:grpSpPr>
        <a:xfrm>
          <a:off x="0" y="0"/>
          <a:ext cx="0" cy="0"/>
          <a:chOff x="0" y="0"/>
          <a:chExt cx="0" cy="0"/>
        </a:xfrm>
      </p:grpSpPr>
      <p:sp>
        <p:nvSpPr>
          <p:cNvPr id="6" name="Suorakulmio 5">
            <a:extLst>
              <a:ext uri="{FF2B5EF4-FFF2-40B4-BE49-F238E27FC236}">
                <a16:creationId xmlns:a16="http://schemas.microsoft.com/office/drawing/2014/main" id="{401DE888-56E3-A0B1-46AF-5F36CCAAE8A1}"/>
              </a:ext>
            </a:extLst>
          </p:cNvPr>
          <p:cNvSpPr/>
          <p:nvPr/>
        </p:nvSpPr>
        <p:spPr>
          <a:xfrm>
            <a:off x="2838490" y="706110"/>
            <a:ext cx="6510897" cy="4643130"/>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1264698-49A3-D680-F719-B6DDFD6E4397}"/>
              </a:ext>
            </a:extLst>
          </p:cNvPr>
          <p:cNvSpPr>
            <a:spLocks noGrp="1"/>
          </p:cNvSpPr>
          <p:nvPr>
            <p:ph type="ctrTitle"/>
          </p:nvPr>
        </p:nvSpPr>
        <p:spPr>
          <a:xfrm>
            <a:off x="2838490" y="1705798"/>
            <a:ext cx="6523790" cy="2441073"/>
          </a:xfrm>
        </p:spPr>
        <p:txBody>
          <a:bodyPr>
            <a:normAutofit fontScale="90000"/>
          </a:bodyPr>
          <a:lstStyle/>
          <a:p>
            <a:pPr>
              <a:lnSpc>
                <a:spcPct val="100000"/>
              </a:lnSpc>
            </a:pPr>
            <a:r>
              <a:rPr lang="fi-FI" sz="7200" dirty="0">
                <a:latin typeface="Alasassy Caps"/>
              </a:rPr>
              <a:t>Kestävä utopia</a:t>
            </a:r>
            <a:br>
              <a:rPr lang="fi-FI" sz="7200" dirty="0"/>
            </a:br>
            <a:br>
              <a:rPr lang="fi-FI" dirty="0">
                <a:latin typeface="Alasassy Caps"/>
              </a:rPr>
            </a:br>
            <a:r>
              <a:rPr lang="fi-FI" sz="2200" dirty="0">
                <a:latin typeface="Consolas"/>
              </a:rPr>
              <a:t>Peruskoulun 7.-9. luokkien kuvataiteen </a:t>
            </a:r>
            <a:br>
              <a:rPr lang="fi-FI" sz="2200" dirty="0">
                <a:latin typeface="Consolas"/>
              </a:rPr>
            </a:br>
            <a:r>
              <a:rPr lang="fi-FI" sz="2200" dirty="0">
                <a:latin typeface="Consolas"/>
              </a:rPr>
              <a:t>MOK-kokonaisuus kestävyysmurroksesta</a:t>
            </a:r>
          </a:p>
        </p:txBody>
      </p:sp>
      <p:sp>
        <p:nvSpPr>
          <p:cNvPr id="3" name="Alaotsikko 2">
            <a:extLst>
              <a:ext uri="{FF2B5EF4-FFF2-40B4-BE49-F238E27FC236}">
                <a16:creationId xmlns:a16="http://schemas.microsoft.com/office/drawing/2014/main" id="{80E788B4-E0D0-DC6E-5996-FD2F584C1BBB}"/>
              </a:ext>
            </a:extLst>
          </p:cNvPr>
          <p:cNvSpPr>
            <a:spLocks noGrp="1"/>
          </p:cNvSpPr>
          <p:nvPr>
            <p:ph type="subTitle" idx="1"/>
          </p:nvPr>
        </p:nvSpPr>
        <p:spPr>
          <a:xfrm>
            <a:off x="3226412" y="4496128"/>
            <a:ext cx="5735052" cy="1655762"/>
          </a:xfrm>
        </p:spPr>
        <p:txBody>
          <a:bodyPr vert="horz" lIns="91440" tIns="45720" rIns="91440" bIns="45720" rtlCol="0" anchor="t">
            <a:normAutofit/>
          </a:bodyPr>
          <a:lstStyle/>
          <a:p>
            <a:r>
              <a:rPr lang="fi-FI" sz="1600" dirty="0">
                <a:latin typeface="Consolas"/>
              </a:rPr>
              <a:t>Saara Metsämäki &amp; Ulriika Mutanen </a:t>
            </a:r>
          </a:p>
          <a:p>
            <a:r>
              <a:rPr lang="fi-FI" sz="1600" dirty="0">
                <a:latin typeface="Consolas"/>
              </a:rPr>
              <a:t>2025</a:t>
            </a:r>
          </a:p>
        </p:txBody>
      </p:sp>
      <p:pic>
        <p:nvPicPr>
          <p:cNvPr id="8" name="Kuva 7">
            <a:extLst>
              <a:ext uri="{FF2B5EF4-FFF2-40B4-BE49-F238E27FC236}">
                <a16:creationId xmlns:a16="http://schemas.microsoft.com/office/drawing/2014/main" id="{F83215B2-46F1-1C81-F262-D00F113A2790}"/>
              </a:ext>
            </a:extLst>
          </p:cNvPr>
          <p:cNvPicPr>
            <a:picLocks noChangeAspect="1"/>
          </p:cNvPicPr>
          <p:nvPr/>
        </p:nvPicPr>
        <p:blipFill>
          <a:blip r:embed="rId2"/>
          <a:stretch>
            <a:fillRect/>
          </a:stretch>
        </p:blipFill>
        <p:spPr>
          <a:xfrm>
            <a:off x="7623595" y="-352562"/>
            <a:ext cx="4019041" cy="2653679"/>
          </a:xfrm>
          <a:prstGeom prst="rect">
            <a:avLst/>
          </a:prstGeom>
        </p:spPr>
      </p:pic>
      <p:pic>
        <p:nvPicPr>
          <p:cNvPr id="10" name="Kuva 9">
            <a:extLst>
              <a:ext uri="{FF2B5EF4-FFF2-40B4-BE49-F238E27FC236}">
                <a16:creationId xmlns:a16="http://schemas.microsoft.com/office/drawing/2014/main" id="{55F86E5B-787C-9B2B-8ABA-26CE3CE051A1}"/>
              </a:ext>
            </a:extLst>
          </p:cNvPr>
          <p:cNvPicPr>
            <a:picLocks noChangeAspect="1"/>
          </p:cNvPicPr>
          <p:nvPr/>
        </p:nvPicPr>
        <p:blipFill>
          <a:blip r:embed="rId2"/>
          <a:stretch>
            <a:fillRect/>
          </a:stretch>
        </p:blipFill>
        <p:spPr>
          <a:xfrm>
            <a:off x="939609" y="3468896"/>
            <a:ext cx="3350110" cy="2252322"/>
          </a:xfrm>
          <a:prstGeom prst="rect">
            <a:avLst/>
          </a:prstGeom>
        </p:spPr>
      </p:pic>
      <p:pic>
        <p:nvPicPr>
          <p:cNvPr id="5" name="Graphic 4">
            <a:extLst>
              <a:ext uri="{FF2B5EF4-FFF2-40B4-BE49-F238E27FC236}">
                <a16:creationId xmlns:a16="http://schemas.microsoft.com/office/drawing/2014/main" id="{97394222-4B1E-E961-AD3F-DCDACDFB83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2" y="5542290"/>
            <a:ext cx="12192000" cy="1219200"/>
          </a:xfrm>
          <a:prstGeom prst="rect">
            <a:avLst/>
          </a:prstGeom>
        </p:spPr>
      </p:pic>
    </p:spTree>
    <p:extLst>
      <p:ext uri="{BB962C8B-B14F-4D97-AF65-F5344CB8AC3E}">
        <p14:creationId xmlns:p14="http://schemas.microsoft.com/office/powerpoint/2010/main" val="914827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93E4DBC8-F046-031B-00D5-E84B8780BDC1}"/>
              </a:ext>
            </a:extLst>
          </p:cNvPr>
          <p:cNvSpPr/>
          <p:nvPr/>
        </p:nvSpPr>
        <p:spPr>
          <a:xfrm>
            <a:off x="247934" y="250125"/>
            <a:ext cx="11733574" cy="6347094"/>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i-FI"/>
          </a:p>
        </p:txBody>
      </p:sp>
      <p:sp>
        <p:nvSpPr>
          <p:cNvPr id="2" name="Otsikko 1">
            <a:extLst>
              <a:ext uri="{FF2B5EF4-FFF2-40B4-BE49-F238E27FC236}">
                <a16:creationId xmlns:a16="http://schemas.microsoft.com/office/drawing/2014/main" id="{A683D463-8FC3-2D88-DC9E-B0BE9902F90D}"/>
              </a:ext>
            </a:extLst>
          </p:cNvPr>
          <p:cNvSpPr>
            <a:spLocks noGrp="1"/>
          </p:cNvSpPr>
          <p:nvPr>
            <p:ph type="title"/>
          </p:nvPr>
        </p:nvSpPr>
        <p:spPr/>
        <p:txBody>
          <a:bodyPr/>
          <a:lstStyle/>
          <a:p>
            <a:r>
              <a:rPr lang="fi-FI" b="1" dirty="0">
                <a:latin typeface="Alasassy Caps"/>
              </a:rPr>
              <a:t>Kestävyysmurros</a:t>
            </a:r>
          </a:p>
        </p:txBody>
      </p:sp>
      <p:sp>
        <p:nvSpPr>
          <p:cNvPr id="3" name="Sisällön paikkamerkki 2">
            <a:extLst>
              <a:ext uri="{FF2B5EF4-FFF2-40B4-BE49-F238E27FC236}">
                <a16:creationId xmlns:a16="http://schemas.microsoft.com/office/drawing/2014/main" id="{9E775C52-B1C4-9F63-7FD2-58EF1226B8B7}"/>
              </a:ext>
            </a:extLst>
          </p:cNvPr>
          <p:cNvSpPr>
            <a:spLocks noGrp="1"/>
          </p:cNvSpPr>
          <p:nvPr>
            <p:ph idx="1"/>
          </p:nvPr>
        </p:nvSpPr>
        <p:spPr>
          <a:xfrm>
            <a:off x="838200" y="1360170"/>
            <a:ext cx="10515600" cy="4816793"/>
          </a:xfrm>
        </p:spPr>
        <p:txBody>
          <a:bodyPr>
            <a:normAutofit/>
          </a:bodyPr>
          <a:lstStyle/>
          <a:p>
            <a:r>
              <a:rPr lang="fi-FI" sz="2400" dirty="0"/>
              <a:t>Kestävyysmurros on yhteiskunnan laaja ja nopea muutos kohti ekologisesti, sosiaalisesti ja taloudellisesti kestävää tulevaisuutta. </a:t>
            </a:r>
          </a:p>
          <a:p>
            <a:r>
              <a:rPr lang="fi-FI" sz="2400" dirty="0"/>
              <a:t>Kestävyysmurros edellyttää ihmisiltä, että energia-, ruoka-, asumis-, liikenne- ja talousjärjestelmät toimivat luonnon kantokyvyn sallimissa rajoissa. Muutoksen tavoitteena on turvata sekä ihmisten että koko Maa-planeettamme hyvinvointi. </a:t>
            </a:r>
          </a:p>
          <a:p>
            <a:r>
              <a:rPr lang="fi-FI" sz="2400" dirty="0"/>
              <a:t>Kestävyysmurroksen on oltava oikeudenmukainen ja perustuttava ekososiaaliseen elämään niin arvoissa, ajattelussa, maailmankatsomuksissa kuin toimintatavoissa.</a:t>
            </a:r>
          </a:p>
          <a:p>
            <a:r>
              <a:rPr lang="fi-FI" sz="2400" dirty="0"/>
              <a:t>Tutustu kestävyysmurrokseen KEMU-verkkosivujen videon ja infon avulla: </a:t>
            </a:r>
          </a:p>
          <a:p>
            <a:pPr lvl="1"/>
            <a:r>
              <a:rPr lang="fi-FI" dirty="0"/>
              <a:t>KEMU-infovideo (5 min) oppilaille kestävyysmurroksesta</a:t>
            </a:r>
          </a:p>
          <a:p>
            <a:pPr marL="457200" lvl="1" indent="0">
              <a:buNone/>
            </a:pPr>
            <a:r>
              <a:rPr lang="fi-FI" dirty="0"/>
              <a:t>	</a:t>
            </a:r>
            <a:r>
              <a:rPr lang="fi-FI" dirty="0">
                <a:sym typeface="Wingdings" panose="05000000000000000000" pitchFamily="2" charset="2"/>
              </a:rPr>
              <a:t> </a:t>
            </a:r>
            <a:r>
              <a:rPr lang="fi-FI" dirty="0">
                <a:hlinkClick r:id="rId2"/>
              </a:rPr>
              <a:t>KEMU-VIDEOT - KEMU </a:t>
            </a:r>
            <a:r>
              <a:rPr lang="fi-FI" dirty="0" err="1">
                <a:hlinkClick r:id="rId2"/>
              </a:rPr>
              <a:t>Boost</a:t>
            </a:r>
            <a:r>
              <a:rPr lang="fi-FI" dirty="0"/>
              <a:t> </a:t>
            </a:r>
          </a:p>
          <a:p>
            <a:pPr lvl="1"/>
            <a:r>
              <a:rPr lang="fi-FI" dirty="0"/>
              <a:t>KEMU-verkkosivut kestävyysmurroksesta</a:t>
            </a:r>
          </a:p>
          <a:p>
            <a:pPr marL="457200" lvl="1" indent="0">
              <a:buNone/>
            </a:pPr>
            <a:r>
              <a:rPr lang="fi-FI" dirty="0"/>
              <a:t>	</a:t>
            </a:r>
            <a:r>
              <a:rPr lang="fi-FI" dirty="0">
                <a:sym typeface="Wingdings" panose="05000000000000000000" pitchFamily="2" charset="2"/>
              </a:rPr>
              <a:t> </a:t>
            </a:r>
            <a:r>
              <a:rPr lang="fi-FI" dirty="0">
                <a:hlinkClick r:id="rId3"/>
              </a:rPr>
              <a:t>Kestävyysmurros - KEMU </a:t>
            </a:r>
            <a:r>
              <a:rPr lang="fi-FI" dirty="0" err="1">
                <a:hlinkClick r:id="rId3"/>
              </a:rPr>
              <a:t>Boost</a:t>
            </a:r>
            <a:r>
              <a:rPr lang="fi-FI" dirty="0"/>
              <a:t> </a:t>
            </a:r>
          </a:p>
          <a:p>
            <a:endParaRPr lang="fi-FI" dirty="0"/>
          </a:p>
        </p:txBody>
      </p:sp>
    </p:spTree>
    <p:extLst>
      <p:ext uri="{BB962C8B-B14F-4D97-AF65-F5344CB8AC3E}">
        <p14:creationId xmlns:p14="http://schemas.microsoft.com/office/powerpoint/2010/main" val="33451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4FE3C-DE34-D44F-A145-BE41B3D401AC}"/>
            </a:ext>
          </a:extLst>
        </p:cNvPr>
        <p:cNvGrpSpPr/>
        <p:nvPr/>
      </p:nvGrpSpPr>
      <p:grpSpPr>
        <a:xfrm>
          <a:off x="0" y="0"/>
          <a:ext cx="0" cy="0"/>
          <a:chOff x="0" y="0"/>
          <a:chExt cx="0" cy="0"/>
        </a:xfrm>
      </p:grpSpPr>
      <p:sp>
        <p:nvSpPr>
          <p:cNvPr id="2" name="Suorakulmio 1">
            <a:extLst>
              <a:ext uri="{FF2B5EF4-FFF2-40B4-BE49-F238E27FC236}">
                <a16:creationId xmlns:a16="http://schemas.microsoft.com/office/drawing/2014/main" id="{D5618EBB-C27C-2483-E121-49B39C65EDDC}"/>
              </a:ext>
            </a:extLst>
          </p:cNvPr>
          <p:cNvSpPr/>
          <p:nvPr/>
        </p:nvSpPr>
        <p:spPr>
          <a:xfrm>
            <a:off x="0" y="0"/>
            <a:ext cx="12430723" cy="6858031"/>
          </a:xfrm>
          <a:prstGeom prst="rect">
            <a:avLst/>
          </a:prstGeom>
          <a:solidFill>
            <a:srgbClr val="FCE8F0"/>
          </a:solidFill>
          <a:ln>
            <a:solidFill>
              <a:srgbClr val="EDC7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C9F54994-331F-3159-84FB-1C3022459332}"/>
              </a:ext>
            </a:extLst>
          </p:cNvPr>
          <p:cNvSpPr>
            <a:spLocks noGrp="1"/>
          </p:cNvSpPr>
          <p:nvPr>
            <p:ph idx="1"/>
          </p:nvPr>
        </p:nvSpPr>
        <p:spPr>
          <a:xfrm>
            <a:off x="856919" y="308598"/>
            <a:ext cx="10716883" cy="5300243"/>
          </a:xfrm>
        </p:spPr>
        <p:txBody>
          <a:bodyPr vert="horz" lIns="91440" tIns="45720" rIns="91440" bIns="45720" rtlCol="0" anchor="t">
            <a:noAutofit/>
          </a:bodyPr>
          <a:lstStyle/>
          <a:p>
            <a:pPr marL="0" indent="0" algn="ctr">
              <a:buNone/>
            </a:pPr>
            <a:r>
              <a:rPr lang="fi-FI" sz="3200" dirty="0">
                <a:latin typeface="Alasassy Caps"/>
              </a:rPr>
              <a:t>Kestävä utopia –oppimateriaali on suunniteltu osaksi kestävyysmurrosta käsittelevää MOK-kokonaisuutta. Tämä materiaali on suunnattu peruskoulun 7.–9. -luokille sekä oppilaan että opettajan käyttöön.</a:t>
            </a:r>
          </a:p>
          <a:p>
            <a:pPr marL="0" indent="0" algn="ctr">
              <a:buNone/>
            </a:pPr>
            <a:endParaRPr lang="fi-FI" sz="3200" dirty="0">
              <a:latin typeface="Alasassy Caps"/>
            </a:endParaRPr>
          </a:p>
          <a:p>
            <a:pPr marL="0" indent="0" algn="ctr">
              <a:buNone/>
            </a:pPr>
            <a:r>
              <a:rPr lang="fi-FI" sz="3200" dirty="0">
                <a:latin typeface="Alasassy Caps"/>
              </a:rPr>
              <a:t>Materiaali on lisensoitu Creative </a:t>
            </a:r>
            <a:r>
              <a:rPr lang="fi-FI" sz="3200" dirty="0" err="1">
                <a:latin typeface="Alasassy Caps"/>
              </a:rPr>
              <a:t>Commons</a:t>
            </a:r>
            <a:r>
              <a:rPr lang="fi-FI" sz="3200" dirty="0">
                <a:latin typeface="Alasassy Caps"/>
              </a:rPr>
              <a:t> BY- NC-SA-lisenssillä, eli materiaalin levittäminen ja muokkaaminen on sallittu, kunhan tekijöiden nimet säilyvät mukana ja jatkoversiot julkaistaan samalla lisenssillä. Kaupallinen käyttö kielletty.</a:t>
            </a:r>
          </a:p>
          <a:p>
            <a:pPr marL="0" indent="0" algn="ctr">
              <a:buNone/>
            </a:pPr>
            <a:endParaRPr lang="fi-FI" sz="1000" dirty="0">
              <a:latin typeface="Alasassy Caps"/>
            </a:endParaRPr>
          </a:p>
          <a:p>
            <a:pPr marL="0" indent="0" algn="ctr">
              <a:buNone/>
            </a:pPr>
            <a:r>
              <a:rPr lang="fi-FI" dirty="0">
                <a:latin typeface="Alasassy Caps"/>
              </a:rPr>
              <a:t>Materiaalin tekijät: Saara Metsämäki &amp; Ulriika Mutanen, 2025</a:t>
            </a:r>
          </a:p>
        </p:txBody>
      </p:sp>
      <p:pic>
        <p:nvPicPr>
          <p:cNvPr id="5" name="Graphic 4">
            <a:extLst>
              <a:ext uri="{FF2B5EF4-FFF2-40B4-BE49-F238E27FC236}">
                <a16:creationId xmlns:a16="http://schemas.microsoft.com/office/drawing/2014/main" id="{77D39BE8-3620-CC2E-CEFF-0B0A8E26D3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5614928"/>
            <a:ext cx="12430722" cy="1243072"/>
          </a:xfrm>
          <a:prstGeom prst="rect">
            <a:avLst/>
          </a:prstGeom>
        </p:spPr>
      </p:pic>
    </p:spTree>
    <p:extLst>
      <p:ext uri="{BB962C8B-B14F-4D97-AF65-F5344CB8AC3E}">
        <p14:creationId xmlns:p14="http://schemas.microsoft.com/office/powerpoint/2010/main" val="42520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EBF93"/>
        </a:solidFill>
        <a:effectLst/>
      </p:bgPr>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E82272EE-0BA6-ACD0-7E18-9361FA3CE27E}"/>
              </a:ext>
            </a:extLst>
          </p:cNvPr>
          <p:cNvSpPr/>
          <p:nvPr/>
        </p:nvSpPr>
        <p:spPr>
          <a:xfrm>
            <a:off x="149276" y="129114"/>
            <a:ext cx="11897062" cy="6606053"/>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34E979F8-95B5-8DBF-2984-2810F31FA66D}"/>
              </a:ext>
            </a:extLst>
          </p:cNvPr>
          <p:cNvSpPr>
            <a:spLocks noGrp="1"/>
          </p:cNvSpPr>
          <p:nvPr>
            <p:ph type="title"/>
          </p:nvPr>
        </p:nvSpPr>
        <p:spPr>
          <a:xfrm>
            <a:off x="838200" y="825706"/>
            <a:ext cx="5526657" cy="1555600"/>
          </a:xfrm>
        </p:spPr>
        <p:txBody>
          <a:bodyPr/>
          <a:lstStyle/>
          <a:p>
            <a:r>
              <a:rPr lang="fi-FI" b="1" dirty="0">
                <a:latin typeface="Alasassy Caps"/>
              </a:rPr>
              <a:t>Taiteella vaikuttaminen</a:t>
            </a:r>
          </a:p>
        </p:txBody>
      </p:sp>
      <p:sp>
        <p:nvSpPr>
          <p:cNvPr id="3" name="Content Placeholder 2">
            <a:extLst>
              <a:ext uri="{FF2B5EF4-FFF2-40B4-BE49-F238E27FC236}">
                <a16:creationId xmlns:a16="http://schemas.microsoft.com/office/drawing/2014/main" id="{F1BA83C8-41D6-CAB2-8694-532EE26858A1}"/>
              </a:ext>
            </a:extLst>
          </p:cNvPr>
          <p:cNvSpPr>
            <a:spLocks noGrp="1"/>
          </p:cNvSpPr>
          <p:nvPr>
            <p:ph idx="1"/>
          </p:nvPr>
        </p:nvSpPr>
        <p:spPr>
          <a:xfrm>
            <a:off x="478766" y="2386847"/>
            <a:ext cx="11234467" cy="2352886"/>
          </a:xfrm>
        </p:spPr>
        <p:txBody>
          <a:bodyPr vert="horz" lIns="91440" tIns="45720" rIns="91440" bIns="45720" rtlCol="0" anchor="t">
            <a:noAutofit/>
          </a:bodyPr>
          <a:lstStyle/>
          <a:p>
            <a:pPr marL="0" indent="0">
              <a:buNone/>
            </a:pPr>
            <a:r>
              <a:rPr lang="fi-FI" sz="3200" err="1">
                <a:latin typeface="Alasassy Caps"/>
              </a:rPr>
              <a:t>Artivismi</a:t>
            </a:r>
            <a:endParaRPr lang="fi-FI" sz="3200" dirty="0" err="1">
              <a:latin typeface="Alasassy Caps"/>
            </a:endParaRPr>
          </a:p>
          <a:p>
            <a:pPr marL="0" indent="0">
              <a:buNone/>
            </a:pPr>
            <a:r>
              <a:rPr lang="fi-FI" sz="1800" dirty="0">
                <a:latin typeface="Consolas"/>
              </a:rPr>
              <a:t> = Muutokseen pyrkivää taidetta, joka tuo selvästi esiin taiteilijan mielipiteet</a:t>
            </a:r>
            <a:endParaRPr lang="fi-FI"/>
          </a:p>
          <a:p>
            <a:r>
              <a:rPr lang="fi-FI" sz="1800" dirty="0">
                <a:latin typeface="Consolas"/>
              </a:rPr>
              <a:t>Taiteen keinoin pystytään vaikuttamaan ja ottamaan kantaa yhteiskunnan haasteisiin ja ongelmiin. </a:t>
            </a:r>
            <a:endParaRPr lang="fi-FI" dirty="0">
              <a:latin typeface="Consolas"/>
            </a:endParaRPr>
          </a:p>
          <a:p>
            <a:r>
              <a:rPr lang="fi-FI" sz="1800" dirty="0">
                <a:latin typeface="Consolas"/>
              </a:rPr>
              <a:t>Taiteen kautta voidaan etsiä ja löytää luovia ratkaisuja.</a:t>
            </a:r>
            <a:endParaRPr lang="fi-FI" dirty="0">
              <a:latin typeface="Consolas"/>
            </a:endParaRPr>
          </a:p>
          <a:p>
            <a:r>
              <a:rPr lang="fi-FI" sz="1800" dirty="0">
                <a:latin typeface="Consolas"/>
              </a:rPr>
              <a:t>Kuvissa ja taideteoksissa on aina monta eri tulkinnantasoa.                       Kuvat voivat viestiä eri asioita eri ihmisille.</a:t>
            </a:r>
            <a:endParaRPr lang="fi-FI"/>
          </a:p>
          <a:p>
            <a:pPr marL="0" indent="0">
              <a:buNone/>
            </a:pPr>
            <a:endParaRPr lang="fi-FI" dirty="0">
              <a:latin typeface="Alasassy Caps"/>
            </a:endParaRPr>
          </a:p>
          <a:p>
            <a:pPr marL="0" indent="0">
              <a:buNone/>
            </a:pPr>
            <a:endParaRPr lang="fi-FI" sz="1800"/>
          </a:p>
          <a:p>
            <a:pPr marL="0" indent="0">
              <a:buNone/>
            </a:pPr>
            <a:endParaRPr lang="fi-FI" sz="1800"/>
          </a:p>
        </p:txBody>
      </p:sp>
      <p:pic>
        <p:nvPicPr>
          <p:cNvPr id="4" name="Kuva 3">
            <a:extLst>
              <a:ext uri="{FF2B5EF4-FFF2-40B4-BE49-F238E27FC236}">
                <a16:creationId xmlns:a16="http://schemas.microsoft.com/office/drawing/2014/main" id="{9F4782EA-22C3-8ECF-8A5F-37D138F5C3CD}"/>
              </a:ext>
            </a:extLst>
          </p:cNvPr>
          <p:cNvPicPr>
            <a:picLocks noChangeAspect="1"/>
          </p:cNvPicPr>
          <p:nvPr/>
        </p:nvPicPr>
        <p:blipFill>
          <a:blip r:embed="rId2"/>
          <a:stretch>
            <a:fillRect/>
          </a:stretch>
        </p:blipFill>
        <p:spPr>
          <a:xfrm>
            <a:off x="7658362" y="125107"/>
            <a:ext cx="4071987" cy="2848076"/>
          </a:xfrm>
          <a:prstGeom prst="rect">
            <a:avLst/>
          </a:prstGeom>
        </p:spPr>
      </p:pic>
      <p:sp>
        <p:nvSpPr>
          <p:cNvPr id="5" name="Tekstiruutu 4">
            <a:extLst>
              <a:ext uri="{FF2B5EF4-FFF2-40B4-BE49-F238E27FC236}">
                <a16:creationId xmlns:a16="http://schemas.microsoft.com/office/drawing/2014/main" id="{E7291C04-F7CD-D672-BD68-577623623A49}"/>
              </a:ext>
            </a:extLst>
          </p:cNvPr>
          <p:cNvSpPr txBox="1"/>
          <p:nvPr/>
        </p:nvSpPr>
        <p:spPr>
          <a:xfrm>
            <a:off x="3606119" y="4532952"/>
            <a:ext cx="7599055" cy="18626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lnSpc>
                <a:spcPct val="90000"/>
              </a:lnSpc>
              <a:spcBef>
                <a:spcPts val="1000"/>
              </a:spcBef>
            </a:pPr>
            <a:r>
              <a:rPr lang="fi-FI" sz="2800">
                <a:latin typeface="Alasassy Caps"/>
              </a:rPr>
              <a:t>Apukysymyksiä:</a:t>
            </a:r>
            <a:endParaRPr lang="en-US" sz="2800">
              <a:latin typeface="Alasassy Caps"/>
            </a:endParaRPr>
          </a:p>
          <a:p>
            <a:pPr algn="r">
              <a:lnSpc>
                <a:spcPct val="90000"/>
              </a:lnSpc>
              <a:spcBef>
                <a:spcPts val="1000"/>
              </a:spcBef>
            </a:pPr>
            <a:r>
              <a:rPr lang="fi-FI">
                <a:latin typeface="Consolas"/>
              </a:rPr>
              <a:t>Millaisia kuvia näet arjessasi? </a:t>
            </a:r>
            <a:endParaRPr lang="en-US">
              <a:latin typeface="Consolas"/>
            </a:endParaRPr>
          </a:p>
          <a:p>
            <a:pPr algn="r">
              <a:lnSpc>
                <a:spcPct val="90000"/>
              </a:lnSpc>
              <a:spcBef>
                <a:spcPts val="1000"/>
              </a:spcBef>
            </a:pPr>
            <a:r>
              <a:rPr lang="fi-FI">
                <a:latin typeface="Consolas"/>
              </a:rPr>
              <a:t>Millaiset kuvat ovat kiinnostavia? Miksi?</a:t>
            </a:r>
            <a:endParaRPr lang="en-US">
              <a:latin typeface="Consolas"/>
            </a:endParaRPr>
          </a:p>
          <a:p>
            <a:pPr algn="r">
              <a:lnSpc>
                <a:spcPct val="90000"/>
              </a:lnSpc>
              <a:spcBef>
                <a:spcPts val="1000"/>
              </a:spcBef>
            </a:pPr>
            <a:r>
              <a:rPr lang="fi-FI" dirty="0">
                <a:latin typeface="Consolas"/>
              </a:rPr>
              <a:t>Millaiset kuvat herättävät sinussa tunteita (esim. iloa, uteliaisuutta, pelkoa, jännitystä)?</a:t>
            </a:r>
            <a:endParaRPr lang="fi-FI" dirty="0"/>
          </a:p>
        </p:txBody>
      </p:sp>
    </p:spTree>
    <p:extLst>
      <p:ext uri="{BB962C8B-B14F-4D97-AF65-F5344CB8AC3E}">
        <p14:creationId xmlns:p14="http://schemas.microsoft.com/office/powerpoint/2010/main" val="1769257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95554CEE-1C20-7ECA-7C6F-BF5580BC21B5}"/>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2F0EB62-CF15-AB6D-2ECF-30249D38270F}"/>
              </a:ext>
            </a:extLst>
          </p:cNvPr>
          <p:cNvSpPr>
            <a:spLocks noGrp="1"/>
          </p:cNvSpPr>
          <p:nvPr>
            <p:ph type="title"/>
          </p:nvPr>
        </p:nvSpPr>
        <p:spPr>
          <a:xfrm>
            <a:off x="464389" y="135087"/>
            <a:ext cx="1601638" cy="1325563"/>
          </a:xfrm>
        </p:spPr>
        <p:txBody>
          <a:bodyPr/>
          <a:lstStyle/>
          <a:p>
            <a:r>
              <a:rPr lang="fi-FI" b="1" dirty="0">
                <a:latin typeface="Alasassy Caps"/>
              </a:rPr>
              <a:t>Utopia</a:t>
            </a:r>
          </a:p>
        </p:txBody>
      </p:sp>
      <p:sp>
        <p:nvSpPr>
          <p:cNvPr id="3" name="Content Placeholder 2">
            <a:extLst>
              <a:ext uri="{FF2B5EF4-FFF2-40B4-BE49-F238E27FC236}">
                <a16:creationId xmlns:a16="http://schemas.microsoft.com/office/drawing/2014/main" id="{2649D2B8-BE2C-20E6-34A9-416DB917AC2D}"/>
              </a:ext>
            </a:extLst>
          </p:cNvPr>
          <p:cNvSpPr>
            <a:spLocks noGrp="1"/>
          </p:cNvSpPr>
          <p:nvPr>
            <p:ph idx="1"/>
          </p:nvPr>
        </p:nvSpPr>
        <p:spPr>
          <a:xfrm>
            <a:off x="464389" y="1379927"/>
            <a:ext cx="9566695" cy="2050961"/>
          </a:xfrm>
        </p:spPr>
        <p:txBody>
          <a:bodyPr vert="horz" lIns="91440" tIns="45720" rIns="91440" bIns="45720" rtlCol="0" anchor="t">
            <a:normAutofit/>
          </a:bodyPr>
          <a:lstStyle/>
          <a:p>
            <a:pPr marL="0" indent="0">
              <a:buNone/>
            </a:pPr>
            <a:r>
              <a:rPr lang="fi-FI" sz="2400" b="1" dirty="0">
                <a:latin typeface="Consolas"/>
              </a:rPr>
              <a:t>Utopia</a:t>
            </a:r>
            <a:r>
              <a:rPr lang="fi-FI" sz="2400" dirty="0">
                <a:latin typeface="Consolas"/>
              </a:rPr>
              <a:t> on kuviteltu paikka, jossa kaikki on täydellistä. </a:t>
            </a:r>
          </a:p>
          <a:p>
            <a:pPr marL="0" indent="0">
              <a:buNone/>
            </a:pPr>
            <a:r>
              <a:rPr lang="fi-FI" sz="2400" dirty="0">
                <a:latin typeface="Consolas"/>
              </a:rPr>
              <a:t>Vastakohtana </a:t>
            </a:r>
            <a:r>
              <a:rPr lang="fi-FI" sz="2400" b="1" dirty="0">
                <a:latin typeface="Consolas"/>
              </a:rPr>
              <a:t>dystopia</a:t>
            </a:r>
            <a:r>
              <a:rPr lang="fi-FI" sz="2400" dirty="0">
                <a:latin typeface="Consolas"/>
              </a:rPr>
              <a:t>, jolla tarkoitetaan tulevaisuuden uhkakuvia.</a:t>
            </a:r>
          </a:p>
          <a:p>
            <a:pPr marL="0" indent="0">
              <a:buNone/>
            </a:pPr>
            <a:endParaRPr lang="fi-FI" b="1" dirty="0">
              <a:latin typeface="Consolas"/>
            </a:endParaRPr>
          </a:p>
          <a:p>
            <a:pPr marL="0" indent="0">
              <a:buNone/>
            </a:pPr>
            <a:endParaRPr lang="fi-FI" dirty="0">
              <a:latin typeface="Consolas"/>
            </a:endParaRPr>
          </a:p>
          <a:p>
            <a:endParaRPr lang="fi-FI"/>
          </a:p>
          <a:p>
            <a:pPr marL="0" indent="0">
              <a:buNone/>
            </a:pPr>
            <a:endParaRPr lang="fi-FI">
              <a:solidFill>
                <a:srgbClr val="000000"/>
              </a:solidFill>
            </a:endParaRPr>
          </a:p>
          <a:p>
            <a:endParaRPr lang="fi-FI">
              <a:solidFill>
                <a:srgbClr val="000000"/>
              </a:solidFill>
            </a:endParaRPr>
          </a:p>
          <a:p>
            <a:pPr lvl="1">
              <a:buFont typeface="Courier New" panose="020B0604020202020204" pitchFamily="34" charset="0"/>
              <a:buChar char="o"/>
            </a:pPr>
            <a:endParaRPr lang="fi-FI">
              <a:solidFill>
                <a:srgbClr val="000000"/>
              </a:solidFill>
            </a:endParaRPr>
          </a:p>
        </p:txBody>
      </p:sp>
      <p:pic>
        <p:nvPicPr>
          <p:cNvPr id="7" name="Kuva 6">
            <a:extLst>
              <a:ext uri="{FF2B5EF4-FFF2-40B4-BE49-F238E27FC236}">
                <a16:creationId xmlns:a16="http://schemas.microsoft.com/office/drawing/2014/main" id="{7ED46665-8904-697B-B019-5E39C466879F}"/>
              </a:ext>
            </a:extLst>
          </p:cNvPr>
          <p:cNvPicPr>
            <a:picLocks noChangeAspect="1"/>
          </p:cNvPicPr>
          <p:nvPr/>
        </p:nvPicPr>
        <p:blipFill>
          <a:blip r:embed="rId2"/>
          <a:stretch>
            <a:fillRect/>
          </a:stretch>
        </p:blipFill>
        <p:spPr>
          <a:xfrm>
            <a:off x="8837721" y="-239526"/>
            <a:ext cx="3704385" cy="2430996"/>
          </a:xfrm>
          <a:prstGeom prst="rect">
            <a:avLst/>
          </a:prstGeom>
        </p:spPr>
      </p:pic>
      <p:pic>
        <p:nvPicPr>
          <p:cNvPr id="4" name="Kuva 3">
            <a:extLst>
              <a:ext uri="{FF2B5EF4-FFF2-40B4-BE49-F238E27FC236}">
                <a16:creationId xmlns:a16="http://schemas.microsoft.com/office/drawing/2014/main" id="{499BC794-EBD8-6A00-F773-169350921BA7}"/>
              </a:ext>
            </a:extLst>
          </p:cNvPr>
          <p:cNvPicPr>
            <a:picLocks noChangeAspect="1"/>
          </p:cNvPicPr>
          <p:nvPr/>
        </p:nvPicPr>
        <p:blipFill>
          <a:blip r:embed="rId2"/>
          <a:stretch>
            <a:fillRect/>
          </a:stretch>
        </p:blipFill>
        <p:spPr>
          <a:xfrm rot="-180000" flipH="1">
            <a:off x="-886346" y="3512965"/>
            <a:ext cx="3455539" cy="2301600"/>
          </a:xfrm>
          <a:prstGeom prst="rect">
            <a:avLst/>
          </a:prstGeom>
        </p:spPr>
      </p:pic>
      <p:sp>
        <p:nvSpPr>
          <p:cNvPr id="6" name="Tekstiruutu 5">
            <a:extLst>
              <a:ext uri="{FF2B5EF4-FFF2-40B4-BE49-F238E27FC236}">
                <a16:creationId xmlns:a16="http://schemas.microsoft.com/office/drawing/2014/main" id="{3FB6B916-ABCC-EAEA-E442-5FFCC995833E}"/>
              </a:ext>
            </a:extLst>
          </p:cNvPr>
          <p:cNvSpPr txBox="1"/>
          <p:nvPr/>
        </p:nvSpPr>
        <p:spPr>
          <a:xfrm>
            <a:off x="2778194" y="3013489"/>
            <a:ext cx="9096189" cy="35663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i-FI" sz="2400" b="1" dirty="0">
                <a:latin typeface="Consolas"/>
              </a:rPr>
              <a:t>Utopistinen ajattelu</a:t>
            </a:r>
            <a:r>
              <a:rPr lang="fi-FI" sz="2400" dirty="0">
                <a:latin typeface="Consolas"/>
              </a:rPr>
              <a:t>: tulevaisuudesta ajatellaan toiveikkaasti. </a:t>
            </a:r>
            <a:endParaRPr lang="en-US" sz="2400" dirty="0">
              <a:latin typeface="Consolas"/>
            </a:endParaRPr>
          </a:p>
          <a:p>
            <a:pPr marL="742950" lvl="1" indent="-285750">
              <a:lnSpc>
                <a:spcPct val="90000"/>
              </a:lnSpc>
              <a:spcBef>
                <a:spcPts val="500"/>
              </a:spcBef>
              <a:buFont typeface="Courier New,monospace"/>
              <a:buChar char="o"/>
            </a:pPr>
            <a:r>
              <a:rPr lang="fi-FI" sz="2000" dirty="0">
                <a:latin typeface="Consolas"/>
              </a:rPr>
              <a:t>Edistävätkö </a:t>
            </a:r>
            <a:r>
              <a:rPr lang="fi-FI" sz="2000" dirty="0" err="1">
                <a:latin typeface="Consolas"/>
              </a:rPr>
              <a:t>dystopinen</a:t>
            </a:r>
            <a:r>
              <a:rPr lang="fi-FI" sz="2000" dirty="0">
                <a:latin typeface="Consolas"/>
              </a:rPr>
              <a:t> ajattelu ja </a:t>
            </a:r>
            <a:r>
              <a:rPr lang="fi-FI" sz="2000" dirty="0" err="1">
                <a:latin typeface="Consolas"/>
              </a:rPr>
              <a:t>dystopiset</a:t>
            </a:r>
            <a:r>
              <a:rPr lang="fi-FI" sz="2000" dirty="0">
                <a:latin typeface="Consolas"/>
              </a:rPr>
              <a:t> kuvitelmat tulevaisuuden toivoa?</a:t>
            </a:r>
            <a:endParaRPr lang="en-US" sz="2000" dirty="0">
              <a:latin typeface="Consolas"/>
            </a:endParaRPr>
          </a:p>
          <a:p>
            <a:pPr>
              <a:lnSpc>
                <a:spcPct val="90000"/>
              </a:lnSpc>
              <a:spcBef>
                <a:spcPts val="1000"/>
              </a:spcBef>
            </a:pPr>
            <a:r>
              <a:rPr lang="fi-FI" sz="2400" dirty="0">
                <a:latin typeface="Consolas"/>
              </a:rPr>
              <a:t>Kaikki tämänkin hetken keksinnöt, tuotteet ja laitteet ovat joskus olleet vain hulluja ideoita! </a:t>
            </a:r>
            <a:endParaRPr lang="en-US" sz="2400" dirty="0">
              <a:latin typeface="Consolas"/>
            </a:endParaRPr>
          </a:p>
          <a:p>
            <a:pPr marL="742950" lvl="1" indent="-285750">
              <a:lnSpc>
                <a:spcPct val="90000"/>
              </a:lnSpc>
              <a:spcBef>
                <a:spcPts val="500"/>
              </a:spcBef>
              <a:buFont typeface="Courier New,monospace"/>
              <a:buChar char="o"/>
            </a:pPr>
            <a:r>
              <a:rPr lang="fi-FI" sz="2000" dirty="0">
                <a:latin typeface="Consolas"/>
              </a:rPr>
              <a:t>Pohdi ja vertaile Jean-Marc </a:t>
            </a:r>
            <a:r>
              <a:rPr lang="fi-FI" sz="2000" dirty="0" err="1">
                <a:latin typeface="Consolas"/>
              </a:rPr>
              <a:t>Cot</a:t>
            </a:r>
            <a:r>
              <a:rPr lang="fi-FI" sz="1900" dirty="0" err="1">
                <a:latin typeface="Consolas"/>
              </a:rPr>
              <a:t>ên</a:t>
            </a:r>
            <a:r>
              <a:rPr lang="fi-FI" sz="1900" dirty="0">
                <a:latin typeface="Consolas"/>
              </a:rPr>
              <a:t> ja Albert </a:t>
            </a:r>
            <a:r>
              <a:rPr lang="fi-FI" sz="1900" dirty="0" err="1">
                <a:latin typeface="Consolas"/>
              </a:rPr>
              <a:t>Robidan</a:t>
            </a:r>
            <a:r>
              <a:rPr lang="fi-FI" sz="1900" dirty="0">
                <a:latin typeface="Consolas"/>
              </a:rPr>
              <a:t> tulevaisuuteen liittyviä kuvituksia </a:t>
            </a:r>
          </a:p>
          <a:p>
            <a:pPr>
              <a:lnSpc>
                <a:spcPct val="90000"/>
              </a:lnSpc>
              <a:spcBef>
                <a:spcPts val="1000"/>
              </a:spcBef>
            </a:pPr>
            <a:r>
              <a:rPr lang="fi-FI" sz="2400" dirty="0">
                <a:latin typeface="Consolas"/>
              </a:rPr>
              <a:t>Uusien ja ennakkoluulottomien ideoiden ja ajatusten esittäminen on tärkeää ja toivottavaa!</a:t>
            </a:r>
            <a:endParaRPr lang="fi-FI" dirty="0"/>
          </a:p>
        </p:txBody>
      </p:sp>
    </p:spTree>
    <p:extLst>
      <p:ext uri="{BB962C8B-B14F-4D97-AF65-F5344CB8AC3E}">
        <p14:creationId xmlns:p14="http://schemas.microsoft.com/office/powerpoint/2010/main" val="2175058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3E7D5DB7-2E21-6D89-23A1-A8EFC58E97BA}"/>
              </a:ext>
            </a:extLst>
          </p:cNvPr>
          <p:cNvSpPr/>
          <p:nvPr/>
        </p:nvSpPr>
        <p:spPr>
          <a:xfrm>
            <a:off x="91767" y="85982"/>
            <a:ext cx="9553553" cy="6692317"/>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979474CD-4191-C03A-6142-393AF0A68A42}"/>
              </a:ext>
            </a:extLst>
          </p:cNvPr>
          <p:cNvSpPr>
            <a:spLocks noGrp="1"/>
          </p:cNvSpPr>
          <p:nvPr>
            <p:ph type="title"/>
          </p:nvPr>
        </p:nvSpPr>
        <p:spPr/>
        <p:txBody>
          <a:bodyPr/>
          <a:lstStyle/>
          <a:p>
            <a:r>
              <a:rPr lang="fi-FI" b="1" dirty="0">
                <a:latin typeface="Alasassy Caps"/>
              </a:rPr>
              <a:t>Lämmittelytehtävä</a:t>
            </a:r>
          </a:p>
        </p:txBody>
      </p:sp>
      <p:sp>
        <p:nvSpPr>
          <p:cNvPr id="3" name="Sisällön paikkamerkki 2">
            <a:extLst>
              <a:ext uri="{FF2B5EF4-FFF2-40B4-BE49-F238E27FC236}">
                <a16:creationId xmlns:a16="http://schemas.microsoft.com/office/drawing/2014/main" id="{C8C8025B-E320-B3EB-0D3A-5003709140AB}"/>
              </a:ext>
            </a:extLst>
          </p:cNvPr>
          <p:cNvSpPr>
            <a:spLocks noGrp="1"/>
          </p:cNvSpPr>
          <p:nvPr>
            <p:ph idx="1"/>
          </p:nvPr>
        </p:nvSpPr>
        <p:spPr>
          <a:xfrm>
            <a:off x="680049" y="2113173"/>
            <a:ext cx="8962846" cy="4423224"/>
          </a:xfrm>
        </p:spPr>
        <p:txBody>
          <a:bodyPr vert="horz" lIns="91440" tIns="45720" rIns="91440" bIns="45720" rtlCol="0" anchor="t">
            <a:normAutofit/>
          </a:bodyPr>
          <a:lstStyle/>
          <a:p>
            <a:pPr marL="0" indent="0">
              <a:buNone/>
            </a:pPr>
            <a:r>
              <a:rPr lang="fi-FI" dirty="0">
                <a:latin typeface="Consolas"/>
              </a:rPr>
              <a:t>Poimi lähietäisyydeltäsi esineitä.</a:t>
            </a:r>
            <a:endParaRPr lang="fi-FI" dirty="0"/>
          </a:p>
          <a:p>
            <a:pPr marL="0" indent="0">
              <a:buNone/>
            </a:pPr>
            <a:endParaRPr lang="fi-FI" dirty="0">
              <a:latin typeface="Consolas"/>
            </a:endParaRPr>
          </a:p>
          <a:p>
            <a:pPr marL="0" indent="0">
              <a:buNone/>
            </a:pPr>
            <a:r>
              <a:rPr lang="fi-FI" dirty="0">
                <a:latin typeface="Consolas"/>
              </a:rPr>
              <a:t>Keksi parisi tai ryhmäsi kanssa esineille uusia, luovia käyttötarkoituksia.</a:t>
            </a:r>
          </a:p>
          <a:p>
            <a:pPr marL="0" indent="0">
              <a:buNone/>
            </a:pPr>
            <a:endParaRPr lang="fi-FI" sz="4000" b="1" dirty="0">
              <a:latin typeface="Alasassy Caps"/>
            </a:endParaRPr>
          </a:p>
          <a:p>
            <a:pPr marL="0" indent="0">
              <a:buNone/>
            </a:pPr>
            <a:endParaRPr lang="fi-FI" sz="3600" dirty="0">
              <a:latin typeface="Alasassy Caps"/>
            </a:endParaRPr>
          </a:p>
          <a:p>
            <a:pPr marL="0" indent="0">
              <a:buNone/>
            </a:pPr>
            <a:r>
              <a:rPr lang="fi-FI" sz="3600" dirty="0">
                <a:latin typeface="Alasassy Caps"/>
              </a:rPr>
              <a:t>Mitä mielikuvituksekkaampi idea, sen parempi!</a:t>
            </a:r>
          </a:p>
          <a:p>
            <a:endParaRPr lang="fi-FI"/>
          </a:p>
        </p:txBody>
      </p:sp>
      <p:sp>
        <p:nvSpPr>
          <p:cNvPr id="6" name="Pilvi 5">
            <a:extLst>
              <a:ext uri="{FF2B5EF4-FFF2-40B4-BE49-F238E27FC236}">
                <a16:creationId xmlns:a16="http://schemas.microsoft.com/office/drawing/2014/main" id="{236B011C-5C91-63EC-F99A-24CEF03BAE99}"/>
              </a:ext>
            </a:extLst>
          </p:cNvPr>
          <p:cNvSpPr/>
          <p:nvPr/>
        </p:nvSpPr>
        <p:spPr>
          <a:xfrm>
            <a:off x="8560081" y="364984"/>
            <a:ext cx="3485102" cy="3321171"/>
          </a:xfrm>
          <a:prstGeom prst="cloud">
            <a:avLst/>
          </a:prstGeom>
          <a:solidFill>
            <a:srgbClr val="FF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i-FI"/>
          </a:p>
        </p:txBody>
      </p:sp>
      <p:sp>
        <p:nvSpPr>
          <p:cNvPr id="7" name="Pilvi 6">
            <a:extLst>
              <a:ext uri="{FF2B5EF4-FFF2-40B4-BE49-F238E27FC236}">
                <a16:creationId xmlns:a16="http://schemas.microsoft.com/office/drawing/2014/main" id="{940B0960-3B42-A25B-92DB-FBD50B583C46}"/>
              </a:ext>
            </a:extLst>
          </p:cNvPr>
          <p:cNvSpPr/>
          <p:nvPr/>
        </p:nvSpPr>
        <p:spPr>
          <a:xfrm>
            <a:off x="9985419" y="4088722"/>
            <a:ext cx="1390648" cy="1094354"/>
          </a:xfrm>
          <a:prstGeom prst="cloud">
            <a:avLst/>
          </a:prstGeom>
          <a:solidFill>
            <a:srgbClr val="FF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i-FI"/>
          </a:p>
        </p:txBody>
      </p:sp>
      <p:sp>
        <p:nvSpPr>
          <p:cNvPr id="8" name="Pilvi 7">
            <a:extLst>
              <a:ext uri="{FF2B5EF4-FFF2-40B4-BE49-F238E27FC236}">
                <a16:creationId xmlns:a16="http://schemas.microsoft.com/office/drawing/2014/main" id="{940B0960-3B42-A25B-92DB-FBD50B583C46}"/>
              </a:ext>
            </a:extLst>
          </p:cNvPr>
          <p:cNvSpPr/>
          <p:nvPr/>
        </p:nvSpPr>
        <p:spPr>
          <a:xfrm>
            <a:off x="9395947" y="5569589"/>
            <a:ext cx="901819" cy="778053"/>
          </a:xfrm>
          <a:prstGeom prst="cloud">
            <a:avLst/>
          </a:prstGeom>
          <a:solidFill>
            <a:srgbClr val="FF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i-FI"/>
          </a:p>
        </p:txBody>
      </p:sp>
      <p:pic>
        <p:nvPicPr>
          <p:cNvPr id="12" name="Kuva 11" descr="Kuva, joka sisältää kohteen musta, pimeys&#10;&#10;Tekoälyllä luotu sisältö saattaa olla virheellistä.">
            <a:extLst>
              <a:ext uri="{FF2B5EF4-FFF2-40B4-BE49-F238E27FC236}">
                <a16:creationId xmlns:a16="http://schemas.microsoft.com/office/drawing/2014/main" id="{13E1A776-9C89-A08A-2FA9-635A15B9B80E}"/>
              </a:ext>
            </a:extLst>
          </p:cNvPr>
          <p:cNvPicPr>
            <a:picLocks noChangeAspect="1"/>
          </p:cNvPicPr>
          <p:nvPr/>
        </p:nvPicPr>
        <p:blipFill>
          <a:blip r:embed="rId2"/>
          <a:srcRect l="-495" t="17932" r="852" b="23931"/>
          <a:stretch>
            <a:fillRect/>
          </a:stretch>
        </p:blipFill>
        <p:spPr>
          <a:xfrm>
            <a:off x="8759944" y="1695074"/>
            <a:ext cx="2012711" cy="1762960"/>
          </a:xfrm>
          <a:prstGeom prst="rect">
            <a:avLst/>
          </a:prstGeom>
        </p:spPr>
      </p:pic>
      <p:pic>
        <p:nvPicPr>
          <p:cNvPr id="16" name="Kuva 15" descr="Kuva, joka sisältää kohteen sakset, työkalu&#10;&#10;Tekoälyllä luotu sisältö saattaa olla virheellistä.">
            <a:extLst>
              <a:ext uri="{FF2B5EF4-FFF2-40B4-BE49-F238E27FC236}">
                <a16:creationId xmlns:a16="http://schemas.microsoft.com/office/drawing/2014/main" id="{1E3E82D2-DE5B-1458-5F62-094C33490CA9}"/>
              </a:ext>
            </a:extLst>
          </p:cNvPr>
          <p:cNvPicPr>
            <a:picLocks noChangeAspect="1"/>
          </p:cNvPicPr>
          <p:nvPr/>
        </p:nvPicPr>
        <p:blipFill>
          <a:blip r:embed="rId3"/>
          <a:srcRect l="-1131" t="21180" r="641" b="26341"/>
          <a:stretch>
            <a:fillRect/>
          </a:stretch>
        </p:blipFill>
        <p:spPr>
          <a:xfrm>
            <a:off x="9332833" y="601335"/>
            <a:ext cx="2719988" cy="1981436"/>
          </a:xfrm>
          <a:prstGeom prst="rect">
            <a:avLst/>
          </a:prstGeom>
        </p:spPr>
      </p:pic>
    </p:spTree>
    <p:extLst>
      <p:ext uri="{BB962C8B-B14F-4D97-AF65-F5344CB8AC3E}">
        <p14:creationId xmlns:p14="http://schemas.microsoft.com/office/powerpoint/2010/main" val="3731509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orakulmio 13">
            <a:extLst>
              <a:ext uri="{FF2B5EF4-FFF2-40B4-BE49-F238E27FC236}">
                <a16:creationId xmlns:a16="http://schemas.microsoft.com/office/drawing/2014/main" id="{61EA6C4B-C813-497D-9434-A78285D388E5}"/>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C4586A99-18D0-CD0E-2961-F597B920DEC2}"/>
              </a:ext>
            </a:extLst>
          </p:cNvPr>
          <p:cNvSpPr>
            <a:spLocks noGrp="1"/>
          </p:cNvSpPr>
          <p:nvPr>
            <p:ph type="title"/>
          </p:nvPr>
        </p:nvSpPr>
        <p:spPr>
          <a:xfrm>
            <a:off x="300545" y="129176"/>
            <a:ext cx="6133133" cy="1325563"/>
          </a:xfrm>
        </p:spPr>
        <p:txBody>
          <a:bodyPr/>
          <a:lstStyle/>
          <a:p>
            <a:r>
              <a:rPr lang="fi-FI" b="1" dirty="0">
                <a:latin typeface="Alasassy Caps"/>
              </a:rPr>
              <a:t>Kestävä muotoiluprosessi</a:t>
            </a:r>
          </a:p>
        </p:txBody>
      </p:sp>
      <p:sp>
        <p:nvSpPr>
          <p:cNvPr id="3" name="Content Placeholder 2">
            <a:extLst>
              <a:ext uri="{FF2B5EF4-FFF2-40B4-BE49-F238E27FC236}">
                <a16:creationId xmlns:a16="http://schemas.microsoft.com/office/drawing/2014/main" id="{6DE71A3D-F636-79D5-14F5-679EC84A5D5D}"/>
              </a:ext>
            </a:extLst>
          </p:cNvPr>
          <p:cNvSpPr>
            <a:spLocks noGrp="1"/>
          </p:cNvSpPr>
          <p:nvPr>
            <p:ph idx="1"/>
          </p:nvPr>
        </p:nvSpPr>
        <p:spPr>
          <a:xfrm>
            <a:off x="315926" y="1218541"/>
            <a:ext cx="11877143" cy="471715"/>
          </a:xfrm>
        </p:spPr>
        <p:txBody>
          <a:bodyPr vert="horz" lIns="91440" tIns="45720" rIns="91440" bIns="45720" rtlCol="0" anchor="t">
            <a:normAutofit fontScale="85000" lnSpcReduction="10000"/>
          </a:bodyPr>
          <a:lstStyle/>
          <a:p>
            <a:pPr marL="0" indent="0">
              <a:buNone/>
            </a:pPr>
            <a:r>
              <a:rPr lang="fi-FI" sz="2000" dirty="0">
                <a:latin typeface="Consolas"/>
              </a:rPr>
              <a:t>Tässä opetusmateriaalissa voidaan huomioida esimerkiksi nämä kestävän muotoiluprosessin vaiheet: </a:t>
            </a:r>
            <a:endParaRPr lang="fi-FI" dirty="0">
              <a:latin typeface="Consolas"/>
            </a:endParaRPr>
          </a:p>
          <a:p>
            <a:pPr marL="0" indent="0">
              <a:buNone/>
            </a:pPr>
            <a:endParaRPr lang="fi-FI" sz="2000"/>
          </a:p>
        </p:txBody>
      </p:sp>
      <p:pic>
        <p:nvPicPr>
          <p:cNvPr id="5" name="Kuva 4" descr="Kuva, joka sisältää kohteen ympyrä, keltainen, Meripihka&#10;&#10;Tekoälyllä luotu sisältö saattaa olla virheellistä.">
            <a:extLst>
              <a:ext uri="{FF2B5EF4-FFF2-40B4-BE49-F238E27FC236}">
                <a16:creationId xmlns:a16="http://schemas.microsoft.com/office/drawing/2014/main" id="{54057389-D7E4-E1E5-1827-A46E032E484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8000" contrast="-13000"/>
                    </a14:imgEffect>
                  </a14:imgLayer>
                </a14:imgProps>
              </a:ext>
            </a:extLst>
          </a:blip>
          <a:stretch>
            <a:fillRect/>
          </a:stretch>
        </p:blipFill>
        <p:spPr>
          <a:xfrm>
            <a:off x="156854" y="1452558"/>
            <a:ext cx="10729949" cy="5623324"/>
          </a:xfrm>
          <a:prstGeom prst="rect">
            <a:avLst/>
          </a:prstGeom>
        </p:spPr>
      </p:pic>
      <p:sp>
        <p:nvSpPr>
          <p:cNvPr id="7" name="Tekstiruutu 6">
            <a:extLst>
              <a:ext uri="{FF2B5EF4-FFF2-40B4-BE49-F238E27FC236}">
                <a16:creationId xmlns:a16="http://schemas.microsoft.com/office/drawing/2014/main" id="{0DC112D1-9A34-C4CF-5BA6-5B86D2F6B20E}"/>
              </a:ext>
            </a:extLst>
          </p:cNvPr>
          <p:cNvSpPr txBox="1"/>
          <p:nvPr/>
        </p:nvSpPr>
        <p:spPr>
          <a:xfrm>
            <a:off x="298766" y="2088262"/>
            <a:ext cx="17156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3200" b="1" dirty="0">
                <a:latin typeface="Alasassy Caps"/>
              </a:rPr>
              <a:t>ONGELMA</a:t>
            </a:r>
          </a:p>
        </p:txBody>
      </p:sp>
      <p:sp>
        <p:nvSpPr>
          <p:cNvPr id="8" name="Tekstiruutu 7">
            <a:extLst>
              <a:ext uri="{FF2B5EF4-FFF2-40B4-BE49-F238E27FC236}">
                <a16:creationId xmlns:a16="http://schemas.microsoft.com/office/drawing/2014/main" id="{37279344-C852-0096-ADD0-B63F9F76F3CA}"/>
              </a:ext>
            </a:extLst>
          </p:cNvPr>
          <p:cNvSpPr txBox="1"/>
          <p:nvPr/>
        </p:nvSpPr>
        <p:spPr>
          <a:xfrm>
            <a:off x="559413" y="4063665"/>
            <a:ext cx="172498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EMPATIA</a:t>
            </a:r>
          </a:p>
          <a:p>
            <a:pPr algn="ctr"/>
            <a:r>
              <a:rPr lang="fi-FI" sz="1600" dirty="0">
                <a:latin typeface="Consolas"/>
              </a:rPr>
              <a:t>kohderyhmä</a:t>
            </a:r>
          </a:p>
        </p:txBody>
      </p:sp>
      <p:sp>
        <p:nvSpPr>
          <p:cNvPr id="9" name="Tekstiruutu 8">
            <a:extLst>
              <a:ext uri="{FF2B5EF4-FFF2-40B4-BE49-F238E27FC236}">
                <a16:creationId xmlns:a16="http://schemas.microsoft.com/office/drawing/2014/main" id="{BCA2C092-888A-9E3A-417D-82E8E8626641}"/>
              </a:ext>
            </a:extLst>
          </p:cNvPr>
          <p:cNvSpPr txBox="1"/>
          <p:nvPr/>
        </p:nvSpPr>
        <p:spPr>
          <a:xfrm>
            <a:off x="2279071" y="5461725"/>
            <a:ext cx="21748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800" b="1" dirty="0">
                <a:latin typeface="Alasassy Caps"/>
              </a:rPr>
              <a:t>IDEOINTI</a:t>
            </a:r>
          </a:p>
        </p:txBody>
      </p:sp>
      <p:sp>
        <p:nvSpPr>
          <p:cNvPr id="10" name="Tekstiruutu 9">
            <a:extLst>
              <a:ext uri="{FF2B5EF4-FFF2-40B4-BE49-F238E27FC236}">
                <a16:creationId xmlns:a16="http://schemas.microsoft.com/office/drawing/2014/main" id="{DDB9AA6D-2DD5-5B09-318F-E66BAEE621BC}"/>
              </a:ext>
            </a:extLst>
          </p:cNvPr>
          <p:cNvSpPr txBox="1"/>
          <p:nvPr/>
        </p:nvSpPr>
        <p:spPr>
          <a:xfrm>
            <a:off x="3048725" y="3268996"/>
            <a:ext cx="288925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800" b="1" dirty="0">
                <a:latin typeface="Alasassy Caps"/>
              </a:rPr>
              <a:t>LUONNOS-</a:t>
            </a:r>
          </a:p>
          <a:p>
            <a:pPr algn="ctr"/>
            <a:r>
              <a:rPr lang="fi-FI" sz="2800" b="1" dirty="0">
                <a:latin typeface="Alasassy Caps"/>
              </a:rPr>
              <a:t>TELU</a:t>
            </a:r>
          </a:p>
        </p:txBody>
      </p:sp>
      <p:sp>
        <p:nvSpPr>
          <p:cNvPr id="11" name="Tekstiruutu 10">
            <a:extLst>
              <a:ext uri="{FF2B5EF4-FFF2-40B4-BE49-F238E27FC236}">
                <a16:creationId xmlns:a16="http://schemas.microsoft.com/office/drawing/2014/main" id="{4EC141DC-6F99-CE65-0852-A2F2E2B5E51A}"/>
              </a:ext>
            </a:extLst>
          </p:cNvPr>
          <p:cNvSpPr txBox="1"/>
          <p:nvPr/>
        </p:nvSpPr>
        <p:spPr>
          <a:xfrm>
            <a:off x="4888776" y="1940608"/>
            <a:ext cx="28416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PROTO-</a:t>
            </a:r>
          </a:p>
          <a:p>
            <a:pPr algn="ctr"/>
            <a:r>
              <a:rPr lang="fi-FI" sz="2400" b="1" dirty="0">
                <a:latin typeface="Alasassy Caps"/>
              </a:rPr>
              <a:t>TYYPPI</a:t>
            </a:r>
          </a:p>
          <a:p>
            <a:pPr algn="ctr"/>
            <a:r>
              <a:rPr lang="fi-FI" sz="1600" dirty="0">
                <a:latin typeface="Consolas"/>
              </a:rPr>
              <a:t>valmis </a:t>
            </a:r>
          </a:p>
          <a:p>
            <a:pPr algn="ctr"/>
            <a:r>
              <a:rPr lang="fi-FI" sz="1600" dirty="0">
                <a:latin typeface="Consolas"/>
              </a:rPr>
              <a:t>laite</a:t>
            </a:r>
            <a:endParaRPr lang="fi-FI" dirty="0"/>
          </a:p>
        </p:txBody>
      </p:sp>
      <p:sp>
        <p:nvSpPr>
          <p:cNvPr id="12" name="Tekstiruutu 11">
            <a:extLst>
              <a:ext uri="{FF2B5EF4-FFF2-40B4-BE49-F238E27FC236}">
                <a16:creationId xmlns:a16="http://schemas.microsoft.com/office/drawing/2014/main" id="{F1CDE8F5-3365-9A8C-AE58-F85564ADFA2F}"/>
              </a:ext>
            </a:extLst>
          </p:cNvPr>
          <p:cNvSpPr txBox="1"/>
          <p:nvPr/>
        </p:nvSpPr>
        <p:spPr>
          <a:xfrm>
            <a:off x="5858359" y="3807947"/>
            <a:ext cx="3746500"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800" b="1" dirty="0">
                <a:latin typeface="Alasassy Caps"/>
              </a:rPr>
              <a:t>JATKO-</a:t>
            </a:r>
          </a:p>
          <a:p>
            <a:pPr algn="ctr"/>
            <a:r>
              <a:rPr lang="fi-FI" sz="2800" b="1" dirty="0">
                <a:latin typeface="Alasassy Caps"/>
              </a:rPr>
              <a:t>KEHITTELY*</a:t>
            </a:r>
          </a:p>
          <a:p>
            <a:endParaRPr lang="fi-FI"/>
          </a:p>
        </p:txBody>
      </p:sp>
      <p:sp>
        <p:nvSpPr>
          <p:cNvPr id="13" name="Tekstiruutu 12">
            <a:extLst>
              <a:ext uri="{FF2B5EF4-FFF2-40B4-BE49-F238E27FC236}">
                <a16:creationId xmlns:a16="http://schemas.microsoft.com/office/drawing/2014/main" id="{4873953F-9D28-BDE9-C268-F2E35977C742}"/>
              </a:ext>
            </a:extLst>
          </p:cNvPr>
          <p:cNvSpPr txBox="1"/>
          <p:nvPr/>
        </p:nvSpPr>
        <p:spPr>
          <a:xfrm>
            <a:off x="8065306" y="2952508"/>
            <a:ext cx="34290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800" b="1" dirty="0">
                <a:latin typeface="Alasassy Caps"/>
              </a:rPr>
              <a:t>LANSEERAUS</a:t>
            </a:r>
          </a:p>
          <a:p>
            <a:pPr algn="ctr"/>
            <a:r>
              <a:rPr lang="fi-FI" sz="2800" b="1" dirty="0">
                <a:latin typeface="Alasassy Caps"/>
              </a:rPr>
              <a:t>**</a:t>
            </a:r>
          </a:p>
        </p:txBody>
      </p:sp>
      <p:sp>
        <p:nvSpPr>
          <p:cNvPr id="18" name="Tekstiruutu 17">
            <a:extLst>
              <a:ext uri="{FF2B5EF4-FFF2-40B4-BE49-F238E27FC236}">
                <a16:creationId xmlns:a16="http://schemas.microsoft.com/office/drawing/2014/main" id="{6DD61B52-0C3A-E84F-B2D8-C527848126DB}"/>
              </a:ext>
            </a:extLst>
          </p:cNvPr>
          <p:cNvSpPr txBox="1"/>
          <p:nvPr/>
        </p:nvSpPr>
        <p:spPr>
          <a:xfrm>
            <a:off x="5514188" y="5719814"/>
            <a:ext cx="63055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b="1" dirty="0">
                <a:latin typeface="Consolas"/>
              </a:rPr>
              <a:t>*</a:t>
            </a:r>
            <a:r>
              <a:rPr lang="fi-FI" dirty="0">
                <a:latin typeface="Consolas"/>
              </a:rPr>
              <a:t>Jatkokehittelyideat muilta ryhmiltä</a:t>
            </a:r>
          </a:p>
          <a:p>
            <a:r>
              <a:rPr lang="fi-FI" b="1" dirty="0">
                <a:latin typeface="Consolas"/>
              </a:rPr>
              <a:t>**</a:t>
            </a:r>
            <a:r>
              <a:rPr lang="fi-FI" dirty="0">
                <a:latin typeface="Consolas"/>
              </a:rPr>
              <a:t>Laitteen esittely suullisesti/mainoksen kautta</a:t>
            </a:r>
          </a:p>
        </p:txBody>
      </p:sp>
    </p:spTree>
    <p:extLst>
      <p:ext uri="{BB962C8B-B14F-4D97-AF65-F5344CB8AC3E}">
        <p14:creationId xmlns:p14="http://schemas.microsoft.com/office/powerpoint/2010/main" val="1336520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8E92F8D5-BD8E-EACB-6A45-3684BF74D586}"/>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61A8D47D-E6A8-8751-2472-D53C30232FDF}"/>
              </a:ext>
            </a:extLst>
          </p:cNvPr>
          <p:cNvSpPr>
            <a:spLocks noGrp="1"/>
          </p:cNvSpPr>
          <p:nvPr>
            <p:ph type="title"/>
          </p:nvPr>
        </p:nvSpPr>
        <p:spPr>
          <a:xfrm>
            <a:off x="533400" y="365125"/>
            <a:ext cx="10515600" cy="1325563"/>
          </a:xfrm>
        </p:spPr>
        <p:txBody>
          <a:bodyPr/>
          <a:lstStyle/>
          <a:p>
            <a:r>
              <a:rPr lang="fi-FI" b="1" dirty="0">
                <a:latin typeface="Alasassy Caps"/>
              </a:rPr>
              <a:t>Tehtävänanto: Kaiken ratkaiseva laite</a:t>
            </a:r>
          </a:p>
        </p:txBody>
      </p:sp>
      <p:sp>
        <p:nvSpPr>
          <p:cNvPr id="3" name="Sisällön paikkamerkki 2">
            <a:extLst>
              <a:ext uri="{FF2B5EF4-FFF2-40B4-BE49-F238E27FC236}">
                <a16:creationId xmlns:a16="http://schemas.microsoft.com/office/drawing/2014/main" id="{0ABCEFE4-8F61-665E-AE53-6A27C7E6211D}"/>
              </a:ext>
            </a:extLst>
          </p:cNvPr>
          <p:cNvSpPr>
            <a:spLocks noGrp="1"/>
          </p:cNvSpPr>
          <p:nvPr>
            <p:ph idx="1"/>
          </p:nvPr>
        </p:nvSpPr>
        <p:spPr>
          <a:xfrm>
            <a:off x="417859" y="1466714"/>
            <a:ext cx="10293927" cy="4365192"/>
          </a:xfrm>
        </p:spPr>
        <p:txBody>
          <a:bodyPr vert="horz" lIns="91440" tIns="45720" rIns="91440" bIns="45720" rtlCol="0" anchor="t">
            <a:noAutofit/>
          </a:bodyPr>
          <a:lstStyle/>
          <a:p>
            <a:pPr marL="457200" indent="-457200">
              <a:buAutoNum type="arabicPeriod"/>
            </a:pPr>
            <a:r>
              <a:rPr lang="fi-FI" sz="2300" dirty="0">
                <a:latin typeface="Consolas"/>
                <a:ea typeface="+mn-lt"/>
                <a:cs typeface="+mn-lt"/>
              </a:rPr>
              <a:t>Lue ryhmäsi kanssa tehtäväkortistanne löytyvä tulevaisuuteen sijoittuva teksti.</a:t>
            </a:r>
            <a:endParaRPr lang="fi-FI" dirty="0">
              <a:latin typeface="Consolas"/>
            </a:endParaRPr>
          </a:p>
          <a:p>
            <a:pPr marL="457200" indent="-457200">
              <a:buAutoNum type="arabicPeriod"/>
            </a:pPr>
            <a:r>
              <a:rPr lang="fi-FI" sz="2300" dirty="0">
                <a:latin typeface="Consolas"/>
                <a:ea typeface="+mn-lt"/>
                <a:cs typeface="+mn-lt"/>
              </a:rPr>
              <a:t>Listatkaa tekstistä löytyviä kestävää elämäntapaa haastavia asioita itsellenne ylös. Miettikää ryhmässä, miten näitä ongelmia voitaisiin ratkaista.</a:t>
            </a:r>
          </a:p>
          <a:p>
            <a:pPr marL="457200" indent="-457200">
              <a:buAutoNum type="arabicPeriod"/>
            </a:pPr>
            <a:r>
              <a:rPr lang="fi-FI" sz="2300" dirty="0">
                <a:latin typeface="Consolas"/>
                <a:ea typeface="+mn-lt"/>
                <a:cs typeface="+mn-lt"/>
              </a:rPr>
              <a:t>Valitkaa ryhmässä, mille listaamistanne haasteista haluatte erityisesti keskittyä kehittelemään ratkaisua. </a:t>
            </a:r>
          </a:p>
          <a:p>
            <a:pPr marL="457200" indent="-457200">
              <a:buAutoNum type="arabicPeriod"/>
            </a:pPr>
            <a:r>
              <a:rPr lang="fi-FI" sz="2300" dirty="0">
                <a:latin typeface="Consolas"/>
                <a:ea typeface="+mn-lt"/>
                <a:cs typeface="+mn-lt"/>
              </a:rPr>
              <a:t>Tehkää suunnitelma </a:t>
            </a:r>
            <a:r>
              <a:rPr lang="fi-FI" sz="2300" b="1" dirty="0">
                <a:latin typeface="Consolas"/>
                <a:ea typeface="+mn-lt"/>
                <a:cs typeface="+mn-lt"/>
              </a:rPr>
              <a:t>Kaiken ratkaisevasta laitteesta. </a:t>
            </a:r>
            <a:r>
              <a:rPr lang="fi-FI" sz="2300" dirty="0">
                <a:latin typeface="Consolas"/>
                <a:ea typeface="+mn-lt"/>
                <a:cs typeface="+mn-lt"/>
              </a:rPr>
              <a:t>Pohtikaa laitteenne materiaalivalintoja. Miettikää, millaisia muotoilulliset ratkaisut voisivat olla tulevaisuudessa.</a:t>
            </a:r>
          </a:p>
          <a:p>
            <a:pPr marL="457200" indent="-457200">
              <a:buAutoNum type="arabicPeriod"/>
            </a:pPr>
            <a:r>
              <a:rPr lang="fi-FI" sz="2300" dirty="0">
                <a:latin typeface="Consolas"/>
                <a:ea typeface="+mn-lt"/>
                <a:cs typeface="+mn-lt"/>
              </a:rPr>
              <a:t>Listatkaa yhdessä laitteenne kaikki ominaisuudet ja toimintaperiaatteet. Tehkää yhteinen luonnos laitteestanne.</a:t>
            </a:r>
            <a:endParaRPr lang="fi-FI" sz="2300" dirty="0">
              <a:latin typeface="Consolas"/>
            </a:endParaRPr>
          </a:p>
          <a:p>
            <a:pPr marL="457200" indent="-457200">
              <a:buAutoNum type="arabicPeriod"/>
            </a:pPr>
            <a:r>
              <a:rPr lang="fi-FI" sz="2300" dirty="0">
                <a:solidFill>
                  <a:srgbClr val="000000"/>
                </a:solidFill>
                <a:latin typeface="Consolas"/>
              </a:rPr>
              <a:t>Rakentakaa laite käytössänne olevista materiaaleista.</a:t>
            </a:r>
          </a:p>
          <a:p>
            <a:pPr algn="ctr">
              <a:buNone/>
            </a:pPr>
            <a:endParaRPr lang="fi-FI" sz="2400">
              <a:solidFill>
                <a:srgbClr val="414141"/>
              </a:solidFill>
              <a:ea typeface="+mn-lt"/>
              <a:cs typeface="+mn-lt"/>
            </a:endParaRPr>
          </a:p>
          <a:p>
            <a:pPr marL="0" indent="0">
              <a:buNone/>
            </a:pPr>
            <a:endParaRPr lang="fi-FI" sz="2000">
              <a:ea typeface="+mn-lt"/>
              <a:cs typeface="+mn-lt"/>
            </a:endParaRPr>
          </a:p>
          <a:p>
            <a:pPr marL="0" indent="0">
              <a:lnSpc>
                <a:spcPct val="170000"/>
              </a:lnSpc>
              <a:buNone/>
            </a:pPr>
            <a:endParaRPr lang="fi-FI">
              <a:ea typeface="+mn-lt"/>
              <a:cs typeface="+mn-lt"/>
            </a:endParaRPr>
          </a:p>
        </p:txBody>
      </p:sp>
      <p:pic>
        <p:nvPicPr>
          <p:cNvPr id="7" name="Kuva 6">
            <a:extLst>
              <a:ext uri="{FF2B5EF4-FFF2-40B4-BE49-F238E27FC236}">
                <a16:creationId xmlns:a16="http://schemas.microsoft.com/office/drawing/2014/main" id="{2FF4681D-9B3B-63DC-86AD-4E774FAA762E}"/>
              </a:ext>
            </a:extLst>
          </p:cNvPr>
          <p:cNvPicPr>
            <a:picLocks noChangeAspect="1"/>
          </p:cNvPicPr>
          <p:nvPr/>
        </p:nvPicPr>
        <p:blipFill>
          <a:blip r:embed="rId2"/>
          <a:stretch>
            <a:fillRect/>
          </a:stretch>
        </p:blipFill>
        <p:spPr>
          <a:xfrm flipH="1">
            <a:off x="8845894" y="-367556"/>
            <a:ext cx="4071137" cy="2526176"/>
          </a:xfrm>
          <a:prstGeom prst="rect">
            <a:avLst/>
          </a:prstGeom>
        </p:spPr>
      </p:pic>
      <p:pic>
        <p:nvPicPr>
          <p:cNvPr id="9" name="Kuva 8" descr="Kuva, joka sisältää kohteen origami, muotoilu&#10;&#10;Tekoälyllä luotu sisältö saattaa olla virheellistä.">
            <a:extLst>
              <a:ext uri="{FF2B5EF4-FFF2-40B4-BE49-F238E27FC236}">
                <a16:creationId xmlns:a16="http://schemas.microsoft.com/office/drawing/2014/main" id="{DF8B7804-1FC8-AD5D-0306-C3E3EFEAD477}"/>
              </a:ext>
            </a:extLst>
          </p:cNvPr>
          <p:cNvPicPr>
            <a:picLocks noChangeAspect="1"/>
          </p:cNvPicPr>
          <p:nvPr/>
        </p:nvPicPr>
        <p:blipFill>
          <a:blip r:embed="rId3"/>
          <a:stretch>
            <a:fillRect/>
          </a:stretch>
        </p:blipFill>
        <p:spPr>
          <a:xfrm>
            <a:off x="10231278" y="3799883"/>
            <a:ext cx="2564746" cy="3563063"/>
          </a:xfrm>
          <a:prstGeom prst="rect">
            <a:avLst/>
          </a:prstGeom>
        </p:spPr>
      </p:pic>
      <p:pic>
        <p:nvPicPr>
          <p:cNvPr id="11" name="Kuva 10" descr="Kuva, joka sisältää kohteen sakset, työkalu&#10;&#10;Tekoälyllä luotu sisältö saattaa olla virheellistä.">
            <a:extLst>
              <a:ext uri="{FF2B5EF4-FFF2-40B4-BE49-F238E27FC236}">
                <a16:creationId xmlns:a16="http://schemas.microsoft.com/office/drawing/2014/main" id="{A161DA10-6422-8534-2D2F-946289EA8248}"/>
              </a:ext>
            </a:extLst>
          </p:cNvPr>
          <p:cNvPicPr>
            <a:picLocks noChangeAspect="1"/>
          </p:cNvPicPr>
          <p:nvPr/>
        </p:nvPicPr>
        <p:blipFill>
          <a:blip r:embed="rId4"/>
          <a:srcRect l="276" t="-47" r="-276" b="-308"/>
          <a:stretch>
            <a:fillRect/>
          </a:stretch>
        </p:blipFill>
        <p:spPr>
          <a:xfrm rot="4740000" flipV="1">
            <a:off x="9947915" y="1743388"/>
            <a:ext cx="2203477" cy="3365127"/>
          </a:xfrm>
          <a:prstGeom prst="rect">
            <a:avLst/>
          </a:prstGeom>
        </p:spPr>
      </p:pic>
    </p:spTree>
    <p:extLst>
      <p:ext uri="{BB962C8B-B14F-4D97-AF65-F5344CB8AC3E}">
        <p14:creationId xmlns:p14="http://schemas.microsoft.com/office/powerpoint/2010/main" val="1058705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7643D8BE-3DE6-F46C-02D3-F1C44B3488F1}"/>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03A9CE-D69A-1F5F-8B76-C6C7AE868420}"/>
              </a:ext>
            </a:extLst>
          </p:cNvPr>
          <p:cNvSpPr>
            <a:spLocks noGrp="1"/>
          </p:cNvSpPr>
          <p:nvPr>
            <p:ph type="title"/>
          </p:nvPr>
        </p:nvSpPr>
        <p:spPr/>
        <p:txBody>
          <a:bodyPr/>
          <a:lstStyle/>
          <a:p>
            <a:r>
              <a:rPr lang="fi-FI" b="1" dirty="0">
                <a:latin typeface="Alasassy Caps"/>
              </a:rPr>
              <a:t>Millainen on hyvä mainos?</a:t>
            </a:r>
          </a:p>
        </p:txBody>
      </p:sp>
      <p:sp>
        <p:nvSpPr>
          <p:cNvPr id="3" name="Content Placeholder 2">
            <a:extLst>
              <a:ext uri="{FF2B5EF4-FFF2-40B4-BE49-F238E27FC236}">
                <a16:creationId xmlns:a16="http://schemas.microsoft.com/office/drawing/2014/main" id="{B631A547-6E70-2928-7EDB-EB2E61649903}"/>
              </a:ext>
            </a:extLst>
          </p:cNvPr>
          <p:cNvSpPr>
            <a:spLocks noGrp="1"/>
          </p:cNvSpPr>
          <p:nvPr>
            <p:ph idx="1"/>
          </p:nvPr>
        </p:nvSpPr>
        <p:spPr>
          <a:xfrm>
            <a:off x="579407" y="1696229"/>
            <a:ext cx="10242431" cy="4351338"/>
          </a:xfrm>
        </p:spPr>
        <p:txBody>
          <a:bodyPr vert="horz" lIns="91440" tIns="45720" rIns="91440" bIns="45720" rtlCol="0" anchor="t">
            <a:normAutofit/>
          </a:bodyPr>
          <a:lstStyle/>
          <a:p>
            <a:pPr marL="514350" indent="-514350">
              <a:buAutoNum type="arabicPeriod"/>
            </a:pPr>
            <a:r>
              <a:rPr lang="fi-FI" sz="2400" dirty="0">
                <a:latin typeface="Consolas"/>
              </a:rPr>
              <a:t>Tärkeät tiedot löytyvät heti ja kuvat ovat selkeät.</a:t>
            </a:r>
            <a:endParaRPr lang="en-US" sz="2400" dirty="0">
              <a:latin typeface="Consolas"/>
            </a:endParaRPr>
          </a:p>
          <a:p>
            <a:pPr marL="514350" indent="-514350">
              <a:buAutoNum type="arabicPeriod"/>
            </a:pPr>
            <a:r>
              <a:rPr lang="fi-FI" sz="2400" dirty="0">
                <a:latin typeface="Consolas"/>
              </a:rPr>
              <a:t>Mieti, kuka mainoksen näkee ja keneen sen tulisi vaikuttaa.</a:t>
            </a:r>
          </a:p>
          <a:p>
            <a:pPr marL="514350" indent="-514350">
              <a:buAutoNum type="arabicPeriod"/>
            </a:pPr>
            <a:r>
              <a:rPr lang="fi-FI" sz="2400" dirty="0">
                <a:latin typeface="Consolas"/>
              </a:rPr>
              <a:t>Iskulause!</a:t>
            </a:r>
          </a:p>
          <a:p>
            <a:pPr marL="514350" indent="-514350">
              <a:buAutoNum type="arabicPeriod"/>
            </a:pPr>
            <a:r>
              <a:rPr lang="fi-FI" sz="2400" dirty="0">
                <a:latin typeface="Consolas"/>
              </a:rPr>
              <a:t>Mitä värejä mainoksessa on käytetty?</a:t>
            </a:r>
          </a:p>
          <a:p>
            <a:pPr marL="971550" lvl="1">
              <a:buFont typeface="Courier New" panose="020B0604020202020204" pitchFamily="34" charset="0"/>
              <a:buChar char="o"/>
            </a:pPr>
            <a:r>
              <a:rPr lang="fi-FI" dirty="0">
                <a:latin typeface="Consolas"/>
              </a:rPr>
              <a:t>Värit luovat tunnelmia ja mielikuvia</a:t>
            </a:r>
          </a:p>
          <a:p>
            <a:pPr marL="971550" lvl="1">
              <a:buFont typeface="Courier New" panose="020B0604020202020204" pitchFamily="34" charset="0"/>
              <a:buChar char="o"/>
            </a:pPr>
            <a:r>
              <a:rPr lang="fi-FI" dirty="0">
                <a:latin typeface="Consolas"/>
              </a:rPr>
              <a:t>Esim. sininen = kylmä, arktinen, talvinen, suomalainen</a:t>
            </a:r>
          </a:p>
          <a:p>
            <a:pPr marL="971550" lvl="1">
              <a:buFont typeface="Courier New" panose="020B0604020202020204" pitchFamily="34" charset="0"/>
              <a:buChar char="o"/>
            </a:pPr>
            <a:r>
              <a:rPr lang="fi-FI" dirty="0">
                <a:latin typeface="Consolas"/>
              </a:rPr>
              <a:t>Esim. Vihreä = luonto, kestävyys, kesä, ympäristöystävällisyys</a:t>
            </a:r>
          </a:p>
          <a:p>
            <a:pPr marL="514350" indent="-514350">
              <a:buAutoNum type="arabicPeriod"/>
            </a:pPr>
            <a:endParaRPr lang="fi-FI" dirty="0">
              <a:latin typeface="Consolas"/>
            </a:endParaRPr>
          </a:p>
        </p:txBody>
      </p:sp>
      <p:sp>
        <p:nvSpPr>
          <p:cNvPr id="4" name="Tekstiruutu 3">
            <a:extLst>
              <a:ext uri="{FF2B5EF4-FFF2-40B4-BE49-F238E27FC236}">
                <a16:creationId xmlns:a16="http://schemas.microsoft.com/office/drawing/2014/main" id="{EF7DFB29-B93B-819C-1BDD-3E04C6D0104C}"/>
              </a:ext>
            </a:extLst>
          </p:cNvPr>
          <p:cNvSpPr txBox="1"/>
          <p:nvPr/>
        </p:nvSpPr>
        <p:spPr>
          <a:xfrm>
            <a:off x="4891097" y="5535468"/>
            <a:ext cx="872333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000" dirty="0">
                <a:latin typeface="Consolas"/>
              </a:rPr>
              <a:t>Onko sinulle jäänyt mieleen jokin mainos? Miksi?</a:t>
            </a:r>
          </a:p>
          <a:p>
            <a:r>
              <a:rPr lang="fi-FI" sz="2000" dirty="0">
                <a:latin typeface="Consolas"/>
              </a:rPr>
              <a:t>Millainen on lempimainoksesi? </a:t>
            </a:r>
          </a:p>
          <a:p>
            <a:r>
              <a:rPr lang="fi-FI" sz="2000" dirty="0">
                <a:latin typeface="Consolas"/>
              </a:rPr>
              <a:t>Mistä mainoksesta et pidä? Miksi?</a:t>
            </a:r>
          </a:p>
        </p:txBody>
      </p:sp>
      <p:pic>
        <p:nvPicPr>
          <p:cNvPr id="8" name="Kuva 7" descr="Kuva, joka sisältää kohteen kartta, puu, kasvi&#10;&#10;Tekoälyllä luotu sisältö saattaa olla virheellistä.">
            <a:extLst>
              <a:ext uri="{FF2B5EF4-FFF2-40B4-BE49-F238E27FC236}">
                <a16:creationId xmlns:a16="http://schemas.microsoft.com/office/drawing/2014/main" id="{662D5856-2203-786B-B51D-EBCCFA10F5D6}"/>
              </a:ext>
            </a:extLst>
          </p:cNvPr>
          <p:cNvPicPr>
            <a:picLocks noChangeAspect="1"/>
          </p:cNvPicPr>
          <p:nvPr/>
        </p:nvPicPr>
        <p:blipFill>
          <a:blip r:embed="rId2"/>
          <a:stretch>
            <a:fillRect/>
          </a:stretch>
        </p:blipFill>
        <p:spPr>
          <a:xfrm rot="-2940000" flipH="1">
            <a:off x="10058557" y="-1910536"/>
            <a:ext cx="4001452" cy="5411750"/>
          </a:xfrm>
          <a:prstGeom prst="rect">
            <a:avLst/>
          </a:prstGeom>
        </p:spPr>
      </p:pic>
      <p:pic>
        <p:nvPicPr>
          <p:cNvPr id="5" name="Kuva 4" descr="Kuva, joka sisältää kohteen kartta, puu, kasvi&#10;&#10;Tekoälyllä luotu sisältö saattaa olla virheellistä.">
            <a:extLst>
              <a:ext uri="{FF2B5EF4-FFF2-40B4-BE49-F238E27FC236}">
                <a16:creationId xmlns:a16="http://schemas.microsoft.com/office/drawing/2014/main" id="{13A18116-DB37-FCEF-FA7E-E21A53741F94}"/>
              </a:ext>
            </a:extLst>
          </p:cNvPr>
          <p:cNvPicPr>
            <a:picLocks noChangeAspect="1"/>
          </p:cNvPicPr>
          <p:nvPr/>
        </p:nvPicPr>
        <p:blipFill>
          <a:blip r:embed="rId2"/>
          <a:stretch>
            <a:fillRect/>
          </a:stretch>
        </p:blipFill>
        <p:spPr>
          <a:xfrm rot="16200000" flipH="1">
            <a:off x="9433140" y="238880"/>
            <a:ext cx="3340094" cy="4477223"/>
          </a:xfrm>
          <a:prstGeom prst="rect">
            <a:avLst/>
          </a:prstGeom>
        </p:spPr>
      </p:pic>
    </p:spTree>
    <p:extLst>
      <p:ext uri="{BB962C8B-B14F-4D97-AF65-F5344CB8AC3E}">
        <p14:creationId xmlns:p14="http://schemas.microsoft.com/office/powerpoint/2010/main" val="1295244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D7EB-4DAE-ADD7-2B50-905E335DF94C}"/>
            </a:ext>
          </a:extLst>
        </p:cNvPr>
        <p:cNvGrpSpPr/>
        <p:nvPr/>
      </p:nvGrpSpPr>
      <p:grpSpPr>
        <a:xfrm>
          <a:off x="0" y="0"/>
          <a:ext cx="0" cy="0"/>
          <a:chOff x="0" y="0"/>
          <a:chExt cx="0" cy="0"/>
        </a:xfrm>
      </p:grpSpPr>
      <p:sp>
        <p:nvSpPr>
          <p:cNvPr id="5" name="Suorakulmio 4">
            <a:extLst>
              <a:ext uri="{FF2B5EF4-FFF2-40B4-BE49-F238E27FC236}">
                <a16:creationId xmlns:a16="http://schemas.microsoft.com/office/drawing/2014/main" id="{3CE43CF9-9E7F-B85E-9267-A0F81A548D6D}"/>
              </a:ext>
            </a:extLst>
          </p:cNvPr>
          <p:cNvSpPr/>
          <p:nvPr/>
        </p:nvSpPr>
        <p:spPr>
          <a:xfrm>
            <a:off x="141540" y="245154"/>
            <a:ext cx="11904798" cy="6366237"/>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A6D513E2-9239-2B65-A82C-D756E74A511D}"/>
              </a:ext>
            </a:extLst>
          </p:cNvPr>
          <p:cNvSpPr>
            <a:spLocks noGrp="1"/>
          </p:cNvSpPr>
          <p:nvPr>
            <p:ph type="title"/>
          </p:nvPr>
        </p:nvSpPr>
        <p:spPr/>
        <p:txBody>
          <a:bodyPr/>
          <a:lstStyle/>
          <a:p>
            <a:r>
              <a:rPr lang="fi-FI" b="1" dirty="0">
                <a:latin typeface="Alasassy Caps"/>
              </a:rPr>
              <a:t>Mainoksen tekeminen</a:t>
            </a:r>
          </a:p>
        </p:txBody>
      </p:sp>
      <p:sp>
        <p:nvSpPr>
          <p:cNvPr id="3" name="Sisällön paikkamerkki 2">
            <a:extLst>
              <a:ext uri="{FF2B5EF4-FFF2-40B4-BE49-F238E27FC236}">
                <a16:creationId xmlns:a16="http://schemas.microsoft.com/office/drawing/2014/main" id="{35178CA1-B6A1-4A40-481F-B784415981AF}"/>
              </a:ext>
            </a:extLst>
          </p:cNvPr>
          <p:cNvSpPr>
            <a:spLocks noGrp="1"/>
          </p:cNvSpPr>
          <p:nvPr>
            <p:ph idx="1"/>
          </p:nvPr>
        </p:nvSpPr>
        <p:spPr/>
        <p:txBody>
          <a:bodyPr vert="horz" lIns="91440" tIns="45720" rIns="91440" bIns="45720" rtlCol="0" anchor="t">
            <a:normAutofit fontScale="92500"/>
          </a:bodyPr>
          <a:lstStyle/>
          <a:p>
            <a:pPr marL="514350" indent="-514350">
              <a:lnSpc>
                <a:spcPct val="150000"/>
              </a:lnSpc>
              <a:buAutoNum type="arabicPeriod"/>
            </a:pPr>
            <a:r>
              <a:rPr lang="fi-FI" dirty="0">
                <a:latin typeface="Consolas"/>
              </a:rPr>
              <a:t>ESITTELE RYHMÄSI RAKENTAMA LAITE JA SEN OMINAISUUDET MUILLE.</a:t>
            </a:r>
          </a:p>
          <a:p>
            <a:pPr marL="514350" indent="-514350">
              <a:lnSpc>
                <a:spcPct val="150000"/>
              </a:lnSpc>
              <a:buAutoNum type="arabicPeriod"/>
            </a:pPr>
            <a:r>
              <a:rPr lang="fi-FI" dirty="0">
                <a:latin typeface="Consolas"/>
              </a:rPr>
              <a:t>TEE LAITTEESTA OMA MAINOKSESI OPETTAJAN OHJEIDEN MUKAISESTI.</a:t>
            </a:r>
          </a:p>
          <a:p>
            <a:pPr marL="514350" indent="-514350">
              <a:lnSpc>
                <a:spcPct val="150000"/>
              </a:lnSpc>
              <a:buAutoNum type="arabicPeriod"/>
            </a:pPr>
            <a:r>
              <a:rPr lang="fi-FI" dirty="0">
                <a:latin typeface="Consolas"/>
              </a:rPr>
              <a:t>HYÖDYNNÄ MAINOKSESSAI HYVÄN MAINOKSEN PERIAATTEITA.</a:t>
            </a:r>
          </a:p>
          <a:p>
            <a:pPr marL="514350" indent="-514350">
              <a:lnSpc>
                <a:spcPct val="150000"/>
              </a:lnSpc>
              <a:buAutoNum type="arabicPeriod"/>
            </a:pPr>
            <a:r>
              <a:rPr lang="fi-FI" dirty="0">
                <a:latin typeface="Consolas"/>
              </a:rPr>
              <a:t>ESITTELE MAINOKSESI MUULLE RYHMÄLLE.</a:t>
            </a:r>
          </a:p>
          <a:p>
            <a:pPr marL="514350" indent="-514350">
              <a:lnSpc>
                <a:spcPct val="150000"/>
              </a:lnSpc>
              <a:buAutoNum type="arabicPeriod"/>
            </a:pPr>
            <a:endParaRPr lang="fi-FI"/>
          </a:p>
        </p:txBody>
      </p:sp>
      <p:pic>
        <p:nvPicPr>
          <p:cNvPr id="6" name="Kuva 5" descr="Kuva, joka sisältää kohteen sakset, työkalu&#10;&#10;Tekoälyllä luotu sisältö saattaa olla virheellistä.">
            <a:extLst>
              <a:ext uri="{FF2B5EF4-FFF2-40B4-BE49-F238E27FC236}">
                <a16:creationId xmlns:a16="http://schemas.microsoft.com/office/drawing/2014/main" id="{CCE9A0AC-1F9A-58F7-A759-6C0FABE4D2D5}"/>
              </a:ext>
            </a:extLst>
          </p:cNvPr>
          <p:cNvPicPr>
            <a:picLocks noChangeAspect="1"/>
          </p:cNvPicPr>
          <p:nvPr/>
        </p:nvPicPr>
        <p:blipFill>
          <a:blip r:embed="rId2"/>
          <a:stretch>
            <a:fillRect/>
          </a:stretch>
        </p:blipFill>
        <p:spPr>
          <a:xfrm rot="780000">
            <a:off x="8599315" y="-311290"/>
            <a:ext cx="3219450" cy="4543425"/>
          </a:xfrm>
          <a:prstGeom prst="rect">
            <a:avLst/>
          </a:prstGeom>
        </p:spPr>
      </p:pic>
    </p:spTree>
    <p:extLst>
      <p:ext uri="{BB962C8B-B14F-4D97-AF65-F5344CB8AC3E}">
        <p14:creationId xmlns:p14="http://schemas.microsoft.com/office/powerpoint/2010/main" val="862872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6196A-AB9F-76C7-C339-66E400C7B4C1}"/>
            </a:ext>
          </a:extLst>
        </p:cNvPr>
        <p:cNvGrpSpPr/>
        <p:nvPr/>
      </p:nvGrpSpPr>
      <p:grpSpPr>
        <a:xfrm>
          <a:off x="0" y="0"/>
          <a:ext cx="0" cy="0"/>
          <a:chOff x="0" y="0"/>
          <a:chExt cx="0" cy="0"/>
        </a:xfrm>
      </p:grpSpPr>
      <p:sp>
        <p:nvSpPr>
          <p:cNvPr id="5" name="Suorakulmio 4">
            <a:extLst>
              <a:ext uri="{FF2B5EF4-FFF2-40B4-BE49-F238E27FC236}">
                <a16:creationId xmlns:a16="http://schemas.microsoft.com/office/drawing/2014/main" id="{3CE57817-8D39-4BFC-3F23-04BE28803E39}"/>
              </a:ext>
            </a:extLst>
          </p:cNvPr>
          <p:cNvSpPr/>
          <p:nvPr/>
        </p:nvSpPr>
        <p:spPr>
          <a:xfrm>
            <a:off x="141540" y="245154"/>
            <a:ext cx="11904798" cy="6366237"/>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94189289-09E9-7832-EA67-D2A5AD2CCE29}"/>
              </a:ext>
            </a:extLst>
          </p:cNvPr>
          <p:cNvSpPr>
            <a:spLocks noGrp="1"/>
          </p:cNvSpPr>
          <p:nvPr>
            <p:ph type="title"/>
          </p:nvPr>
        </p:nvSpPr>
        <p:spPr>
          <a:xfrm>
            <a:off x="507521" y="523276"/>
            <a:ext cx="5066582" cy="1426204"/>
          </a:xfrm>
        </p:spPr>
        <p:txBody>
          <a:bodyPr>
            <a:normAutofit/>
          </a:bodyPr>
          <a:lstStyle/>
          <a:p>
            <a:r>
              <a:rPr lang="fi-FI" sz="4800" b="1" dirty="0">
                <a:latin typeface="Alasassy Caps"/>
              </a:rPr>
              <a:t>Mainonnan tehokeinot</a:t>
            </a:r>
          </a:p>
        </p:txBody>
      </p:sp>
      <p:sp>
        <p:nvSpPr>
          <p:cNvPr id="3" name="Sisällön paikkamerkki 2">
            <a:extLst>
              <a:ext uri="{FF2B5EF4-FFF2-40B4-BE49-F238E27FC236}">
                <a16:creationId xmlns:a16="http://schemas.microsoft.com/office/drawing/2014/main" id="{E7B4FCB8-C5D1-43B2-AA39-2197A3CF323C}"/>
              </a:ext>
            </a:extLst>
          </p:cNvPr>
          <p:cNvSpPr>
            <a:spLocks noGrp="1"/>
          </p:cNvSpPr>
          <p:nvPr>
            <p:ph idx="1"/>
          </p:nvPr>
        </p:nvSpPr>
        <p:spPr>
          <a:xfrm>
            <a:off x="680049" y="1955021"/>
            <a:ext cx="10515600" cy="4351338"/>
          </a:xfrm>
        </p:spPr>
        <p:txBody>
          <a:bodyPr vert="horz" lIns="91440" tIns="45720" rIns="91440" bIns="45720" rtlCol="0" anchor="t">
            <a:normAutofit fontScale="92500" lnSpcReduction="20000"/>
          </a:bodyPr>
          <a:lstStyle/>
          <a:p>
            <a:pPr marL="0" indent="0">
              <a:buNone/>
            </a:pPr>
            <a:r>
              <a:rPr lang="fi-FI" sz="2000" b="1" dirty="0">
                <a:latin typeface="Consolas"/>
              </a:rPr>
              <a:t>Kuvan sommittelu</a:t>
            </a:r>
            <a:r>
              <a:rPr lang="fi-FI" sz="2000" dirty="0">
                <a:latin typeface="Consolas"/>
              </a:rPr>
              <a:t> </a:t>
            </a:r>
            <a:endParaRPr lang="fi-FI"/>
          </a:p>
          <a:p>
            <a:pPr marL="342900" indent="-342900">
              <a:buFont typeface="Calibri,Sans-Serif" panose="020B0604020202020204" pitchFamily="34" charset="0"/>
              <a:buChar char="-"/>
            </a:pPr>
            <a:r>
              <a:rPr lang="fi-FI" sz="2000" dirty="0">
                <a:latin typeface="Consolas"/>
              </a:rPr>
              <a:t>tärkeät kuvat keskeisille paikoille</a:t>
            </a:r>
          </a:p>
          <a:p>
            <a:pPr marL="0" indent="0">
              <a:buNone/>
            </a:pPr>
            <a:r>
              <a:rPr lang="fi-FI" sz="2000" b="1" dirty="0">
                <a:latin typeface="Consolas"/>
              </a:rPr>
              <a:t>Kuvakulma</a:t>
            </a:r>
            <a:r>
              <a:rPr lang="fi-FI" sz="2000" dirty="0">
                <a:latin typeface="Consolas"/>
              </a:rPr>
              <a:t> </a:t>
            </a:r>
            <a:endParaRPr lang="en-US" sz="2000" dirty="0">
              <a:latin typeface="Consolas"/>
            </a:endParaRPr>
          </a:p>
          <a:p>
            <a:pPr marL="342900" indent="-342900">
              <a:buFont typeface="Calibri,Sans-Serif" panose="020B0604020202020204" pitchFamily="34" charset="0"/>
              <a:buChar char="-"/>
            </a:pPr>
            <a:r>
              <a:rPr lang="fi-FI" sz="2000" dirty="0">
                <a:latin typeface="Consolas"/>
              </a:rPr>
              <a:t>vertaa esim. ala- ja yläviistosta otettujen kuvien välittämää viestiä</a:t>
            </a:r>
          </a:p>
          <a:p>
            <a:pPr marL="0" indent="0">
              <a:buNone/>
            </a:pPr>
            <a:r>
              <a:rPr lang="fi-FI" sz="2000" b="1" dirty="0">
                <a:latin typeface="Consolas"/>
              </a:rPr>
              <a:t>Tekstien asettelu ja informaatio</a:t>
            </a:r>
            <a:r>
              <a:rPr lang="fi-FI" sz="2000" dirty="0">
                <a:latin typeface="Consolas"/>
              </a:rPr>
              <a:t>  </a:t>
            </a:r>
            <a:endParaRPr lang="en-US" sz="2000" dirty="0">
              <a:latin typeface="Consolas"/>
            </a:endParaRPr>
          </a:p>
          <a:p>
            <a:pPr marL="342900" indent="-342900">
              <a:buFont typeface="Calibri,Sans-Serif" panose="020B0604020202020204" pitchFamily="34" charset="0"/>
              <a:buChar char="-"/>
            </a:pPr>
            <a:r>
              <a:rPr lang="fi-FI" sz="2000" dirty="0">
                <a:latin typeface="Consolas"/>
              </a:rPr>
              <a:t>lyhyet ja ytimekkäät tekstit, kuvailevat sanavalinnat, fonttikoko suhteessa informaation tärkeyteen</a:t>
            </a:r>
          </a:p>
          <a:p>
            <a:pPr marL="0" indent="0">
              <a:buNone/>
            </a:pPr>
            <a:r>
              <a:rPr lang="fi-FI" sz="2000" b="1" dirty="0">
                <a:latin typeface="Consolas"/>
              </a:rPr>
              <a:t>Iskulauseet</a:t>
            </a:r>
            <a:r>
              <a:rPr lang="fi-FI" sz="2000" dirty="0">
                <a:latin typeface="Consolas"/>
              </a:rPr>
              <a:t>  </a:t>
            </a:r>
            <a:endParaRPr lang="en-US" sz="2000" dirty="0">
              <a:latin typeface="Consolas"/>
            </a:endParaRPr>
          </a:p>
          <a:p>
            <a:pPr marL="342900" indent="-342900">
              <a:buFont typeface="Calibri,Sans-Serif" panose="020B0604020202020204" pitchFamily="34" charset="0"/>
              <a:buChar char="-"/>
            </a:pPr>
            <a:r>
              <a:rPr lang="fi-FI" sz="2000" dirty="0">
                <a:latin typeface="Consolas"/>
              </a:rPr>
              <a:t>huomio luotettavan mainonnan ja esim. Ostos-tv –tyylisen mainonnan välillä</a:t>
            </a:r>
          </a:p>
          <a:p>
            <a:pPr marL="0" indent="0">
              <a:buNone/>
            </a:pPr>
            <a:r>
              <a:rPr lang="fi-FI" sz="2000" b="1" dirty="0">
                <a:latin typeface="Consolas"/>
              </a:rPr>
              <a:t>Kohderyhmä</a:t>
            </a:r>
            <a:r>
              <a:rPr lang="fi-FI" sz="2000" dirty="0">
                <a:latin typeface="Consolas"/>
              </a:rPr>
              <a:t> </a:t>
            </a:r>
            <a:endParaRPr lang="en-US" sz="2000" dirty="0">
              <a:latin typeface="Consolas"/>
            </a:endParaRPr>
          </a:p>
          <a:p>
            <a:pPr marL="342900" indent="-342900">
              <a:buFont typeface="Calibri,Sans-Serif" panose="020B0604020202020204" pitchFamily="34" charset="0"/>
              <a:buChar char="-"/>
            </a:pPr>
            <a:r>
              <a:rPr lang="fi-FI" sz="2000" dirty="0">
                <a:latin typeface="Consolas"/>
              </a:rPr>
              <a:t>Kenen tarpeisiin mainos vastaa?</a:t>
            </a:r>
          </a:p>
          <a:p>
            <a:pPr marL="0" indent="0">
              <a:buNone/>
            </a:pPr>
            <a:r>
              <a:rPr lang="fi-FI" sz="2000" b="1" dirty="0">
                <a:latin typeface="Consolas"/>
              </a:rPr>
              <a:t>Värit</a:t>
            </a:r>
            <a:r>
              <a:rPr lang="fi-FI" sz="2000" dirty="0">
                <a:latin typeface="Consolas"/>
              </a:rPr>
              <a:t> </a:t>
            </a:r>
          </a:p>
          <a:p>
            <a:pPr marL="0" indent="0">
              <a:buNone/>
            </a:pPr>
            <a:r>
              <a:rPr lang="fi-FI" sz="2000" dirty="0">
                <a:latin typeface="Consolas"/>
              </a:rPr>
              <a:t>- Millaisia tunteita/ mielikuvia eri värit herättävät?</a:t>
            </a:r>
            <a:endParaRPr lang="fi-FI" dirty="0"/>
          </a:p>
          <a:p>
            <a:pPr marL="514350" indent="-514350">
              <a:lnSpc>
                <a:spcPct val="150000"/>
              </a:lnSpc>
              <a:buAutoNum type="arabicPeriod"/>
            </a:pPr>
            <a:endParaRPr lang="fi-FI"/>
          </a:p>
        </p:txBody>
      </p:sp>
      <p:pic>
        <p:nvPicPr>
          <p:cNvPr id="7" name="Kuva 6" descr="Kuva, joka sisältää kohteen musta, pimeys&#10;&#10;Tekoälyllä luotu sisältö saattaa olla virheellistä.">
            <a:extLst>
              <a:ext uri="{FF2B5EF4-FFF2-40B4-BE49-F238E27FC236}">
                <a16:creationId xmlns:a16="http://schemas.microsoft.com/office/drawing/2014/main" id="{EF65DA2C-A5E0-3FEB-9E0F-E2F048B00EEB}"/>
              </a:ext>
            </a:extLst>
          </p:cNvPr>
          <p:cNvPicPr>
            <a:picLocks noChangeAspect="1"/>
          </p:cNvPicPr>
          <p:nvPr/>
        </p:nvPicPr>
        <p:blipFill>
          <a:blip r:embed="rId2"/>
          <a:srcRect l="-495" t="17932" r="852" b="23931"/>
          <a:stretch>
            <a:fillRect/>
          </a:stretch>
        </p:blipFill>
        <p:spPr>
          <a:xfrm>
            <a:off x="9119379" y="516132"/>
            <a:ext cx="2745956" cy="2352431"/>
          </a:xfrm>
          <a:prstGeom prst="rect">
            <a:avLst/>
          </a:prstGeom>
        </p:spPr>
      </p:pic>
    </p:spTree>
    <p:extLst>
      <p:ext uri="{BB962C8B-B14F-4D97-AF65-F5344CB8AC3E}">
        <p14:creationId xmlns:p14="http://schemas.microsoft.com/office/powerpoint/2010/main" val="3522595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Kuva 1" descr="Kuva, joka sisältää kohteen teksti, vene, kuvakaappaus, vesiskootteri&#10;&#10;Tekoälyn luoma sisältö voi olla virheellistä.">
            <a:extLst>
              <a:ext uri="{FF2B5EF4-FFF2-40B4-BE49-F238E27FC236}">
                <a16:creationId xmlns:a16="http://schemas.microsoft.com/office/drawing/2014/main" id="{6E7D09F5-0728-339A-0376-1D03D7D49058}"/>
              </a:ext>
            </a:extLst>
          </p:cNvPr>
          <p:cNvPicPr>
            <a:picLocks noChangeAspect="1"/>
          </p:cNvPicPr>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4049547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Kuva 1" descr="Free Chocolate Chocolate Truffles photo and picture">
            <a:extLst>
              <a:ext uri="{FF2B5EF4-FFF2-40B4-BE49-F238E27FC236}">
                <a16:creationId xmlns:a16="http://schemas.microsoft.com/office/drawing/2014/main" id="{54D8CC82-8A47-0253-D241-3914F7D7C3D1}"/>
              </a:ext>
            </a:extLst>
          </p:cNvPr>
          <p:cNvPicPr>
            <a:picLocks noChangeAspect="1"/>
          </p:cNvPicPr>
          <p:nvPr/>
        </p:nvPicPr>
        <p:blipFill>
          <a:blip r:embed="rId2"/>
          <a:srcRect t="13929" b="1817"/>
          <a:stretch/>
        </p:blipFill>
        <p:spPr>
          <a:xfrm>
            <a:off x="20" y="1282"/>
            <a:ext cx="12191980" cy="6856718"/>
          </a:xfrm>
          <a:prstGeom prst="rect">
            <a:avLst/>
          </a:prstGeom>
        </p:spPr>
      </p:pic>
      <p:sp>
        <p:nvSpPr>
          <p:cNvPr id="3" name="Tekstiruutu 2">
            <a:extLst>
              <a:ext uri="{FF2B5EF4-FFF2-40B4-BE49-F238E27FC236}">
                <a16:creationId xmlns:a16="http://schemas.microsoft.com/office/drawing/2014/main" id="{253D2496-73DF-5215-361F-6BB621FAF4F0}"/>
              </a:ext>
            </a:extLst>
          </p:cNvPr>
          <p:cNvSpPr txBox="1"/>
          <p:nvPr/>
        </p:nvSpPr>
        <p:spPr>
          <a:xfrm>
            <a:off x="371003" y="975985"/>
            <a:ext cx="11452615" cy="560153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b="1"/>
              <a:t>Alkusyksyn ajatuksia Muonion Suklaasydämestä</a:t>
            </a:r>
          </a:p>
          <a:p>
            <a:endParaRPr lang="fi-FI" sz="1600"/>
          </a:p>
          <a:p>
            <a:r>
              <a:rPr lang="fi-FI"/>
              <a:t>Suklaasydän Muonio</a:t>
            </a:r>
          </a:p>
          <a:p>
            <a:r>
              <a:rPr lang="fi-FI"/>
              <a:t>Bella </a:t>
            </a:r>
            <a:r>
              <a:rPr lang="fi-FI" err="1"/>
              <a:t>Fisk</a:t>
            </a:r>
            <a:endParaRPr lang="fi-FI"/>
          </a:p>
          <a:p>
            <a:r>
              <a:rPr lang="fi-FI"/>
              <a:t>12/8/2040 </a:t>
            </a:r>
          </a:p>
          <a:p>
            <a:endParaRPr lang="fi-FI"/>
          </a:p>
          <a:p>
            <a:r>
              <a:rPr lang="fi-FI"/>
              <a:t>Hei, Rakkaat lukijani ja Suklaasydämen asiakkaat!</a:t>
            </a:r>
          </a:p>
          <a:p>
            <a:endParaRPr lang="fi-FI"/>
          </a:p>
          <a:p>
            <a:pPr algn="just"/>
            <a:r>
              <a:rPr lang="fi-FI"/>
              <a:t>Kovia aikoja elämme myös leivosunelmien keskellä. Kuivuus ympäri maailmaa on tuhonnut kaakaosatoja niin pahoin, että suklaan hinta on pilvissä! Meillä täällä Suomessakin kuivuus ja toisaalta myös jatkuvat kaatosateet ovat pilanneet mansikkasadot jo kolmena peräkkäisenä vuotena. Etelä-Euroopan sitrushedelmät eivät kasva kuivuudessa ja kasteluveden puutteessa mehukkaiksi. Kuulemani mukaan maailman vehnäsatoja odottaa pian samat haasteet. Ja tämä kaikki vaikuttaa yritystoimintaani välittömästi. </a:t>
            </a:r>
          </a:p>
          <a:p>
            <a:pPr algn="just"/>
            <a:endParaRPr lang="fi-FI"/>
          </a:p>
          <a:p>
            <a:pPr algn="just"/>
            <a:r>
              <a:rPr lang="fi-FI"/>
              <a:t>Rakastan pientä kahvilaani niin kovin, mutta olen joutunut nostamaan hintojani niin runsaasti, että huomaan sen vaikuttaneen asiakasmääriin. Maapallollamme on hätä ja olen nyt huomannut itsekin, kuinka se vaikuttaa meihin kaikkiin. Tarvitsisin kipeästi uusia ideoita yritystoiminnan pelastamiseksi. Ja ennen kaikkea kysyn teiltä rakkaat seuraajani, voiko kukaan viihtyä enää kuppilassa, jossa ei tarjota kuumaa kaakaota vehnäpullilla, suklaakonvehteja tai kuuluisia mansikka-persikkaleivoksiani. Joudunhan vaihtamaan nimenikin, jos suklaa häviää maailmankartalta!</a:t>
            </a:r>
          </a:p>
          <a:p>
            <a:pPr algn="just"/>
            <a:endParaRPr lang="fi-FI"/>
          </a:p>
        </p:txBody>
      </p:sp>
      <p:sp>
        <p:nvSpPr>
          <p:cNvPr id="4" name="Tekstiruutu 3">
            <a:extLst>
              <a:ext uri="{FF2B5EF4-FFF2-40B4-BE49-F238E27FC236}">
                <a16:creationId xmlns:a16="http://schemas.microsoft.com/office/drawing/2014/main" id="{B56AF1D3-DA49-E9F2-6110-982F39E1AE15}"/>
              </a:ext>
            </a:extLst>
          </p:cNvPr>
          <p:cNvSpPr txBox="1"/>
          <p:nvPr/>
        </p:nvSpPr>
        <p:spPr>
          <a:xfrm>
            <a:off x="375044" y="281472"/>
            <a:ext cx="1555449"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b="1"/>
              <a:t>Suklaasydän</a:t>
            </a:r>
          </a:p>
        </p:txBody>
      </p:sp>
    </p:spTree>
    <p:extLst>
      <p:ext uri="{BB962C8B-B14F-4D97-AF65-F5344CB8AC3E}">
        <p14:creationId xmlns:p14="http://schemas.microsoft.com/office/powerpoint/2010/main" val="2995296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2AB7BEDE-D0AE-03CD-B91F-38D79B9221A6}"/>
              </a:ext>
            </a:extLst>
          </p:cNvPr>
          <p:cNvSpPr/>
          <p:nvPr/>
        </p:nvSpPr>
        <p:spPr>
          <a:xfrm>
            <a:off x="141540" y="338732"/>
            <a:ext cx="11797238" cy="627265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299EFEA5-E8E0-8D18-2468-A4BBBDC72D6E}"/>
              </a:ext>
            </a:extLst>
          </p:cNvPr>
          <p:cNvSpPr>
            <a:spLocks noGrp="1"/>
          </p:cNvSpPr>
          <p:nvPr>
            <p:ph idx="1"/>
          </p:nvPr>
        </p:nvSpPr>
        <p:spPr>
          <a:xfrm>
            <a:off x="838200" y="1207399"/>
            <a:ext cx="10515600" cy="4969564"/>
          </a:xfrm>
        </p:spPr>
        <p:txBody>
          <a:bodyPr vert="horz" lIns="91440" tIns="45720" rIns="91440" bIns="45720" rtlCol="0" anchor="ctr">
            <a:normAutofit/>
          </a:bodyPr>
          <a:lstStyle/>
          <a:p>
            <a:pPr marL="0" indent="0" algn="ctr">
              <a:buNone/>
            </a:pPr>
            <a:r>
              <a:rPr lang="fi-FI" dirty="0">
                <a:latin typeface="Consolas"/>
              </a:rPr>
              <a:t>Tämän diaesityksen </a:t>
            </a:r>
            <a:r>
              <a:rPr lang="fi-FI" b="1" dirty="0">
                <a:latin typeface="Consolas"/>
              </a:rPr>
              <a:t>vihreällä</a:t>
            </a:r>
            <a:r>
              <a:rPr lang="fi-FI" dirty="0">
                <a:latin typeface="Consolas"/>
              </a:rPr>
              <a:t> pohjalla olevat diat ovat </a:t>
            </a:r>
            <a:r>
              <a:rPr lang="fi-FI" b="1" dirty="0">
                <a:latin typeface="Consolas"/>
              </a:rPr>
              <a:t>oppilaille</a:t>
            </a:r>
            <a:r>
              <a:rPr lang="fi-FI" dirty="0">
                <a:latin typeface="Consolas"/>
              </a:rPr>
              <a:t> näytettävää materiaalia.</a:t>
            </a:r>
            <a:endParaRPr lang="fi-FI" dirty="0"/>
          </a:p>
          <a:p>
            <a:pPr marL="0" indent="0" algn="ctr">
              <a:buNone/>
            </a:pPr>
            <a:endParaRPr lang="fi-FI" dirty="0">
              <a:latin typeface="Consolas"/>
            </a:endParaRPr>
          </a:p>
          <a:p>
            <a:pPr marL="0" indent="0" algn="ctr">
              <a:buNone/>
            </a:pPr>
            <a:r>
              <a:rPr lang="fi-FI" b="1" dirty="0">
                <a:latin typeface="Consolas"/>
              </a:rPr>
              <a:t>Vaaleanpunaiset</a:t>
            </a:r>
            <a:r>
              <a:rPr lang="fi-FI" dirty="0">
                <a:latin typeface="Consolas"/>
              </a:rPr>
              <a:t> diat ovat </a:t>
            </a:r>
            <a:r>
              <a:rPr lang="fi-FI" b="1" dirty="0">
                <a:latin typeface="Consolas"/>
              </a:rPr>
              <a:t>opettajalle</a:t>
            </a:r>
            <a:r>
              <a:rPr lang="fi-FI" dirty="0">
                <a:latin typeface="Consolas"/>
              </a:rPr>
              <a:t> suunnattua materiaalia.</a:t>
            </a:r>
            <a:endParaRPr lang="fi-FI"/>
          </a:p>
          <a:p>
            <a:pPr marL="0" indent="0" algn="ctr">
              <a:buNone/>
            </a:pPr>
            <a:endParaRPr lang="fi-FI" dirty="0">
              <a:latin typeface="Consolas"/>
            </a:endParaRPr>
          </a:p>
          <a:p>
            <a:pPr marL="0" indent="0" algn="ctr">
              <a:buNone/>
            </a:pPr>
            <a:r>
              <a:rPr lang="fi-FI" dirty="0">
                <a:latin typeface="Consolas"/>
              </a:rPr>
              <a:t>Vaaleanpunaisissa dioissa on mm. linkkejä, joista löydät lisätietoja ja kuvaesimerkkejä dian aiheesta.</a:t>
            </a:r>
          </a:p>
        </p:txBody>
      </p:sp>
    </p:spTree>
    <p:extLst>
      <p:ext uri="{BB962C8B-B14F-4D97-AF65-F5344CB8AC3E}">
        <p14:creationId xmlns:p14="http://schemas.microsoft.com/office/powerpoint/2010/main" val="322634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kuvakaappaus, näyttö, numero&#10;&#10;Tekoälyn luoma sisältö voi olla virheellistä.">
            <a:extLst>
              <a:ext uri="{FF2B5EF4-FFF2-40B4-BE49-F238E27FC236}">
                <a16:creationId xmlns:a16="http://schemas.microsoft.com/office/drawing/2014/main" id="{809E9477-8656-5FE9-7E59-02B434FCEF12}"/>
              </a:ext>
            </a:extLst>
          </p:cNvPr>
          <p:cNvPicPr>
            <a:picLocks noChangeAspect="1"/>
          </p:cNvPicPr>
          <p:nvPr/>
        </p:nvPicPr>
        <p:blipFill>
          <a:blip r:embed="rId2"/>
          <a:stretch>
            <a:fillRect/>
          </a:stretch>
        </p:blipFill>
        <p:spPr>
          <a:xfrm>
            <a:off x="1759995" y="4597"/>
            <a:ext cx="8084618" cy="6874041"/>
          </a:xfrm>
          <a:prstGeom prst="rect">
            <a:avLst/>
          </a:prstGeom>
        </p:spPr>
      </p:pic>
      <p:sp>
        <p:nvSpPr>
          <p:cNvPr id="3" name="Tekstiruutu 2">
            <a:extLst>
              <a:ext uri="{FF2B5EF4-FFF2-40B4-BE49-F238E27FC236}">
                <a16:creationId xmlns:a16="http://schemas.microsoft.com/office/drawing/2014/main" id="{447D57AE-8F7F-689B-B79D-24EF9AC9BFAD}"/>
              </a:ext>
            </a:extLst>
          </p:cNvPr>
          <p:cNvSpPr txBox="1"/>
          <p:nvPr/>
        </p:nvSpPr>
        <p:spPr>
          <a:xfrm>
            <a:off x="1763960" y="2004848"/>
            <a:ext cx="8070383"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100"/>
              <a:t>Moro,</a:t>
            </a:r>
          </a:p>
          <a:p>
            <a:endParaRPr lang="fi-FI" sz="1100"/>
          </a:p>
          <a:p>
            <a:pPr algn="just"/>
            <a:r>
              <a:rPr lang="fi-FI" sz="1100"/>
              <a:t>Se on kuule sesonki taas kuumimmillaan ja kelkat siinä kunnossa, että ne kaipaisivat kipeästi huoltoa. Meillä oli tänäänkin yli 400 asiakasta moottorikelkka-ajeluilla ja tämän viikon aikana ylitettiin kauden kävijäennätys: yli 3500 kävijää viikossa! Ei paljoa naapurifirman hiihtoretket makkaranpaistolaavulle yllä kilpailijoiksi, kun ihmiset kaipaavat juuri tällaista meidän tarjoamaa hurjastelua, vauhtia ja vaarallisia tilanteita! Lentoretket yksityiskoneellakin on lähteneet ihan hyvin myymään, mutta niiden osalta pitää lisätä vielä markkinointia ensi kaudelle. Ihan komeissa luvuissahan meillä on nuo polttoaineiden kulutus- ja päästölaskennat, mutta pääasia, että rahaa tulee ja firmalla kulkee. Sitä paitsi lentäenhän ne turistit tulevat tänne Lappiin joka tapauksessa. Vähän he kyllä näyttävät hapanta naamaa, kun nämä lähialueen metsät ei ihan vastaa niitä matkailumainosten Winter </a:t>
            </a:r>
            <a:r>
              <a:rPr lang="fi-FI" sz="1100" err="1"/>
              <a:t>Wonderland</a:t>
            </a:r>
            <a:r>
              <a:rPr lang="fi-FI" sz="1100"/>
              <a:t> –kuvastoja, kun lunta on maassa muutama hassu sentti ja sekin </a:t>
            </a:r>
            <a:r>
              <a:rPr lang="fi-FI" sz="1100" err="1"/>
              <a:t>ruovittu</a:t>
            </a:r>
            <a:r>
              <a:rPr lang="fi-FI" sz="1100"/>
              <a:t> kelkoilla ruskeaksi. Mutta tätä se nykyään on - eikä meidän firmamme osuus ole tämän maailman saastuttamisessa kyllä edes mainitsemisen arvoinen!</a:t>
            </a:r>
          </a:p>
          <a:p>
            <a:pPr algn="just"/>
            <a:endParaRPr lang="fi-FI" sz="1100"/>
          </a:p>
          <a:p>
            <a:pPr algn="just"/>
            <a:r>
              <a:rPr lang="fi-FI" sz="1100"/>
              <a:t>Joka tapauksessa, kelkat ne vaativat tosiaan huoltoa. Tilaatko niitä osia edelleen Aasiasta? Olisi hyvä, että firma saisi säästettyä varaosissa, kun nuo kotimaiset varaosamyyjät kiskoo ihan järkyttävää hintaa Suomessa valmistetuista tuotteista. Palaamme asiaan!</a:t>
            </a:r>
          </a:p>
          <a:p>
            <a:endParaRPr lang="fi-FI" sz="1100"/>
          </a:p>
          <a:p>
            <a:r>
              <a:rPr lang="fi-FI" sz="1100"/>
              <a:t>Terveisin,</a:t>
            </a:r>
          </a:p>
          <a:p>
            <a:r>
              <a:rPr lang="fi-FI" sz="1100"/>
              <a:t>Masi</a:t>
            </a:r>
          </a:p>
          <a:p>
            <a:r>
              <a:rPr lang="fi-FI" sz="1100"/>
              <a:t>Lapin Reposet Oy</a:t>
            </a:r>
          </a:p>
          <a:p>
            <a:endParaRPr lang="fi-FI" sz="1100"/>
          </a:p>
          <a:p>
            <a:pPr algn="l"/>
            <a:endParaRPr lang="fi-FI"/>
          </a:p>
        </p:txBody>
      </p:sp>
      <p:sp>
        <p:nvSpPr>
          <p:cNvPr id="4" name="Tekstiruutu 3">
            <a:extLst>
              <a:ext uri="{FF2B5EF4-FFF2-40B4-BE49-F238E27FC236}">
                <a16:creationId xmlns:a16="http://schemas.microsoft.com/office/drawing/2014/main" id="{CD536922-5476-53C2-7953-A08BAE310F0A}"/>
              </a:ext>
            </a:extLst>
          </p:cNvPr>
          <p:cNvSpPr txBox="1"/>
          <p:nvPr/>
        </p:nvSpPr>
        <p:spPr>
          <a:xfrm>
            <a:off x="3511444" y="739186"/>
            <a:ext cx="404915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1400">
                <a:hlinkClick r:id="rId3"/>
              </a:rPr>
              <a:t>masikorhonen@lapinreposet.fi</a:t>
            </a:r>
            <a:endParaRPr lang="fi-FI" sz="1400"/>
          </a:p>
        </p:txBody>
      </p:sp>
    </p:spTree>
    <p:extLst>
      <p:ext uri="{BB962C8B-B14F-4D97-AF65-F5344CB8AC3E}">
        <p14:creationId xmlns:p14="http://schemas.microsoft.com/office/powerpoint/2010/main" val="2484043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piha-, kuvakaappaus, lumi&#10;&#10;Tekoälyn luoma sisältö voi olla virheellistä.">
            <a:extLst>
              <a:ext uri="{FF2B5EF4-FFF2-40B4-BE49-F238E27FC236}">
                <a16:creationId xmlns:a16="http://schemas.microsoft.com/office/drawing/2014/main" id="{7F23B000-0637-0EEB-445A-04C2557FF5FF}"/>
              </a:ext>
            </a:extLst>
          </p:cNvPr>
          <p:cNvPicPr>
            <a:picLocks noChangeAspect="1"/>
          </p:cNvPicPr>
          <p:nvPr/>
        </p:nvPicPr>
        <p:blipFill>
          <a:blip r:embed="rId2"/>
          <a:stretch>
            <a:fillRect/>
          </a:stretch>
        </p:blipFill>
        <p:spPr>
          <a:xfrm>
            <a:off x="0" y="2677"/>
            <a:ext cx="12192000" cy="6852646"/>
          </a:xfrm>
          <a:prstGeom prst="rect">
            <a:avLst/>
          </a:prstGeom>
        </p:spPr>
      </p:pic>
    </p:spTree>
    <p:extLst>
      <p:ext uri="{BB962C8B-B14F-4D97-AF65-F5344CB8AC3E}">
        <p14:creationId xmlns:p14="http://schemas.microsoft.com/office/powerpoint/2010/main" val="38129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Fontti, kuvakaappaus, numero&#10;&#10;Tekoälyn luoma sisältö voi olla virheellistä.">
            <a:extLst>
              <a:ext uri="{FF2B5EF4-FFF2-40B4-BE49-F238E27FC236}">
                <a16:creationId xmlns:a16="http://schemas.microsoft.com/office/drawing/2014/main" id="{999133FA-455B-9E69-3495-C2A25DFC413F}"/>
              </a:ext>
            </a:extLst>
          </p:cNvPr>
          <p:cNvPicPr>
            <a:picLocks noChangeAspect="1"/>
          </p:cNvPicPr>
          <p:nvPr/>
        </p:nvPicPr>
        <p:blipFill>
          <a:blip r:embed="rId2"/>
          <a:stretch>
            <a:fillRect/>
          </a:stretch>
        </p:blipFill>
        <p:spPr>
          <a:xfrm>
            <a:off x="3671697" y="0"/>
            <a:ext cx="4848606" cy="6858000"/>
          </a:xfrm>
          <a:prstGeom prst="rect">
            <a:avLst/>
          </a:prstGeom>
        </p:spPr>
      </p:pic>
    </p:spTree>
    <p:extLst>
      <p:ext uri="{BB962C8B-B14F-4D97-AF65-F5344CB8AC3E}">
        <p14:creationId xmlns:p14="http://schemas.microsoft.com/office/powerpoint/2010/main" val="1195073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C15B09D1-9CE8-D054-EDBA-63A53B2BC185}"/>
              </a:ext>
            </a:extLst>
          </p:cNvPr>
          <p:cNvPicPr>
            <a:picLocks noChangeAspect="1"/>
          </p:cNvPicPr>
          <p:nvPr/>
        </p:nvPicPr>
        <p:blipFill>
          <a:blip r:embed="rId2"/>
          <a:stretch>
            <a:fillRect/>
          </a:stretch>
        </p:blipFill>
        <p:spPr>
          <a:xfrm>
            <a:off x="3447098" y="0"/>
            <a:ext cx="5297805" cy="6858000"/>
          </a:xfrm>
          <a:prstGeom prst="rect">
            <a:avLst/>
          </a:prstGeom>
        </p:spPr>
      </p:pic>
    </p:spTree>
    <p:extLst>
      <p:ext uri="{BB962C8B-B14F-4D97-AF65-F5344CB8AC3E}">
        <p14:creationId xmlns:p14="http://schemas.microsoft.com/office/powerpoint/2010/main" val="333691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elektroniikka, kuvakaappaus, näyttö&#10;&#10;Tekoälyn luoma sisältö voi olla virheellistä.">
            <a:extLst>
              <a:ext uri="{FF2B5EF4-FFF2-40B4-BE49-F238E27FC236}">
                <a16:creationId xmlns:a16="http://schemas.microsoft.com/office/drawing/2014/main" id="{C04F8CB8-2017-7A7E-CAE3-69CB5DDD9A83}"/>
              </a:ext>
            </a:extLst>
          </p:cNvPr>
          <p:cNvPicPr>
            <a:picLocks noChangeAspect="1"/>
          </p:cNvPicPr>
          <p:nvPr/>
        </p:nvPicPr>
        <p:blipFill>
          <a:blip r:embed="rId2"/>
          <a:srcRect l="300" r="37" b="60"/>
          <a:stretch/>
        </p:blipFill>
        <p:spPr>
          <a:xfrm>
            <a:off x="657280" y="156409"/>
            <a:ext cx="10664905" cy="6697584"/>
          </a:xfrm>
          <a:prstGeom prst="rect">
            <a:avLst/>
          </a:prstGeom>
        </p:spPr>
      </p:pic>
    </p:spTree>
    <p:extLst>
      <p:ext uri="{BB962C8B-B14F-4D97-AF65-F5344CB8AC3E}">
        <p14:creationId xmlns:p14="http://schemas.microsoft.com/office/powerpoint/2010/main" val="1678559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9F37B-E9C8-D9EF-07AC-7512894447DC}"/>
            </a:ext>
          </a:extLst>
        </p:cNvPr>
        <p:cNvGrpSpPr/>
        <p:nvPr/>
      </p:nvGrpSpPr>
      <p:grpSpPr>
        <a:xfrm>
          <a:off x="0" y="0"/>
          <a:ext cx="0" cy="0"/>
          <a:chOff x="0" y="0"/>
          <a:chExt cx="0" cy="0"/>
        </a:xfrm>
      </p:grpSpPr>
      <p:sp>
        <p:nvSpPr>
          <p:cNvPr id="2" name="Suorakulmio 1">
            <a:extLst>
              <a:ext uri="{FF2B5EF4-FFF2-40B4-BE49-F238E27FC236}">
                <a16:creationId xmlns:a16="http://schemas.microsoft.com/office/drawing/2014/main" id="{887C9CA5-22E7-C270-C062-C591A97E0F1C}"/>
              </a:ext>
            </a:extLst>
          </p:cNvPr>
          <p:cNvSpPr/>
          <p:nvPr/>
        </p:nvSpPr>
        <p:spPr>
          <a:xfrm>
            <a:off x="0" y="0"/>
            <a:ext cx="12430723" cy="6858031"/>
          </a:xfrm>
          <a:prstGeom prst="rect">
            <a:avLst/>
          </a:prstGeom>
          <a:solidFill>
            <a:srgbClr val="FCE8F0"/>
          </a:solidFill>
          <a:ln>
            <a:solidFill>
              <a:srgbClr val="EDC7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3A602CB1-1057-55D0-E229-66ED33377A0F}"/>
              </a:ext>
            </a:extLst>
          </p:cNvPr>
          <p:cNvSpPr>
            <a:spLocks noGrp="1"/>
          </p:cNvSpPr>
          <p:nvPr>
            <p:ph idx="1"/>
          </p:nvPr>
        </p:nvSpPr>
        <p:spPr>
          <a:xfrm>
            <a:off x="856919" y="308598"/>
            <a:ext cx="10716883" cy="5300243"/>
          </a:xfrm>
        </p:spPr>
        <p:txBody>
          <a:bodyPr vert="horz" lIns="91440" tIns="45720" rIns="91440" bIns="45720" rtlCol="0" anchor="t">
            <a:noAutofit/>
          </a:bodyPr>
          <a:lstStyle/>
          <a:p>
            <a:pPr marL="0" indent="0" algn="ctr">
              <a:buNone/>
            </a:pPr>
            <a:r>
              <a:rPr lang="fi-FI" sz="3200" dirty="0">
                <a:latin typeface="Alasassy Caps"/>
              </a:rPr>
              <a:t>Kestävä utopia –oppimateriaali on suunniteltu osaksi kestävyysmurrosta käsittelevää MOK-kokonaisuutta. Tämä materiaali on suunnattu peruskoulun 7.–9. -luokille sekä oppilaan että opettajan käyttöön.</a:t>
            </a:r>
          </a:p>
          <a:p>
            <a:pPr marL="0" indent="0" algn="ctr">
              <a:buNone/>
            </a:pPr>
            <a:endParaRPr lang="fi-FI" sz="3200" dirty="0">
              <a:latin typeface="Alasassy Caps"/>
            </a:endParaRPr>
          </a:p>
          <a:p>
            <a:pPr marL="0" indent="0" algn="ctr">
              <a:buNone/>
            </a:pPr>
            <a:r>
              <a:rPr lang="fi-FI" sz="3200" dirty="0">
                <a:latin typeface="Alasassy Caps"/>
              </a:rPr>
              <a:t>Materiaali on lisensoitu Creative </a:t>
            </a:r>
            <a:r>
              <a:rPr lang="fi-FI" sz="3200" dirty="0" err="1">
                <a:latin typeface="Alasassy Caps"/>
              </a:rPr>
              <a:t>Commons</a:t>
            </a:r>
            <a:r>
              <a:rPr lang="fi-FI" sz="3200" dirty="0">
                <a:latin typeface="Alasassy Caps"/>
              </a:rPr>
              <a:t> BY- NC-SA-lisenssillä, eli materiaalin levittäminen ja muokkaaminen on sallittu, kunhan tekijöiden nimet säilyvät mukana ja jatkoversiot julkaistaan samalla lisenssillä. Kaupallinen käyttö kielletty.</a:t>
            </a:r>
          </a:p>
          <a:p>
            <a:pPr marL="0" indent="0" algn="ctr">
              <a:buNone/>
            </a:pPr>
            <a:endParaRPr lang="fi-FI" sz="1000" dirty="0">
              <a:latin typeface="Alasassy Caps"/>
            </a:endParaRPr>
          </a:p>
          <a:p>
            <a:pPr marL="0" indent="0" algn="ctr">
              <a:buNone/>
            </a:pPr>
            <a:r>
              <a:rPr lang="fi-FI" dirty="0">
                <a:latin typeface="Alasassy Caps"/>
              </a:rPr>
              <a:t>Materiaalin tekijät: Saara Metsämäki &amp; Ulriika Mutanen, 2025</a:t>
            </a:r>
          </a:p>
        </p:txBody>
      </p:sp>
      <p:pic>
        <p:nvPicPr>
          <p:cNvPr id="5" name="Graphic 4">
            <a:extLst>
              <a:ext uri="{FF2B5EF4-FFF2-40B4-BE49-F238E27FC236}">
                <a16:creationId xmlns:a16="http://schemas.microsoft.com/office/drawing/2014/main" id="{7F05C13D-10F4-A958-895C-F31BE98AA76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5614928"/>
            <a:ext cx="12430722" cy="1243072"/>
          </a:xfrm>
          <a:prstGeom prst="rect">
            <a:avLst/>
          </a:prstGeom>
        </p:spPr>
      </p:pic>
    </p:spTree>
    <p:extLst>
      <p:ext uri="{BB962C8B-B14F-4D97-AF65-F5344CB8AC3E}">
        <p14:creationId xmlns:p14="http://schemas.microsoft.com/office/powerpoint/2010/main" val="2738623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80E639A0-5BC5-801F-B8E4-7AFE7DF74DB9}"/>
              </a:ext>
            </a:extLst>
          </p:cNvPr>
          <p:cNvSpPr/>
          <p:nvPr/>
        </p:nvSpPr>
        <p:spPr>
          <a:xfrm>
            <a:off x="141540" y="238091"/>
            <a:ext cx="11797238" cy="6373300"/>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F111F9CA-50FD-B257-254E-BAED7A1057FF}"/>
              </a:ext>
            </a:extLst>
          </p:cNvPr>
          <p:cNvSpPr>
            <a:spLocks noGrp="1"/>
          </p:cNvSpPr>
          <p:nvPr>
            <p:ph type="title"/>
          </p:nvPr>
        </p:nvSpPr>
        <p:spPr>
          <a:xfrm>
            <a:off x="838200" y="365125"/>
            <a:ext cx="2708695" cy="1339940"/>
          </a:xfrm>
        </p:spPr>
        <p:txBody>
          <a:bodyPr/>
          <a:lstStyle/>
          <a:p>
            <a:pPr algn="ctr"/>
            <a:r>
              <a:rPr lang="fi-FI" b="1" dirty="0">
                <a:latin typeface="Alasassy Caps"/>
              </a:rPr>
              <a:t>Tavoitteet</a:t>
            </a:r>
            <a:endParaRPr lang="fi-FI"/>
          </a:p>
        </p:txBody>
      </p:sp>
      <p:sp>
        <p:nvSpPr>
          <p:cNvPr id="3" name="Content Placeholder 2">
            <a:extLst>
              <a:ext uri="{FF2B5EF4-FFF2-40B4-BE49-F238E27FC236}">
                <a16:creationId xmlns:a16="http://schemas.microsoft.com/office/drawing/2014/main" id="{9919E0DF-9522-57F5-AD45-273616FAB397}"/>
              </a:ext>
            </a:extLst>
          </p:cNvPr>
          <p:cNvSpPr>
            <a:spLocks noGrp="1"/>
          </p:cNvSpPr>
          <p:nvPr>
            <p:ph idx="1"/>
          </p:nvPr>
        </p:nvSpPr>
        <p:spPr>
          <a:xfrm>
            <a:off x="838200" y="1710607"/>
            <a:ext cx="10932543" cy="4883298"/>
          </a:xfrm>
        </p:spPr>
        <p:txBody>
          <a:bodyPr vert="horz" lIns="91440" tIns="45720" rIns="91440" bIns="45720" rtlCol="0" anchor="t">
            <a:normAutofit fontScale="85000" lnSpcReduction="20000"/>
          </a:bodyPr>
          <a:lstStyle/>
          <a:p>
            <a:r>
              <a:rPr lang="fi-FI" dirty="0">
                <a:latin typeface="Consolas"/>
              </a:rPr>
              <a:t>Tulevaisuuden maailmojen tarkastelu kestävyysmurroksen näkökulmasta</a:t>
            </a:r>
          </a:p>
          <a:p>
            <a:pPr marL="0" indent="0">
              <a:buNone/>
            </a:pPr>
            <a:endParaRPr lang="fi-FI" dirty="0">
              <a:latin typeface="Consolas"/>
            </a:endParaRPr>
          </a:p>
          <a:p>
            <a:r>
              <a:rPr lang="fi-FI" dirty="0">
                <a:latin typeface="Consolas"/>
              </a:rPr>
              <a:t>Aktiivisena ryhmänjäsenenä toimiminen</a:t>
            </a:r>
          </a:p>
          <a:p>
            <a:pPr marL="0" indent="0">
              <a:buNone/>
            </a:pPr>
            <a:endParaRPr lang="fi-FI" dirty="0">
              <a:latin typeface="Consolas"/>
            </a:endParaRPr>
          </a:p>
          <a:p>
            <a:r>
              <a:rPr lang="fi-FI" dirty="0">
                <a:latin typeface="Consolas"/>
              </a:rPr>
              <a:t>Kriittisen ajattelun, vaikuttamisen ja tulevaisuusajattelun kehittyminen taiteen keinoin</a:t>
            </a:r>
          </a:p>
          <a:p>
            <a:pPr marL="0" indent="0">
              <a:buNone/>
            </a:pPr>
            <a:endParaRPr lang="fi-FI" dirty="0">
              <a:latin typeface="Consolas"/>
            </a:endParaRPr>
          </a:p>
          <a:p>
            <a:r>
              <a:rPr lang="fi-FI" dirty="0">
                <a:latin typeface="Consolas"/>
              </a:rPr>
              <a:t>Luovien ja ennakkoluulottomien valintojen käyttäminen läpi työskentelyprosessin</a:t>
            </a:r>
          </a:p>
          <a:p>
            <a:pPr marL="0" indent="0">
              <a:buNone/>
            </a:pPr>
            <a:endParaRPr lang="fi-FI" dirty="0">
              <a:latin typeface="Consolas"/>
            </a:endParaRPr>
          </a:p>
          <a:p>
            <a:r>
              <a:rPr lang="fi-FI" dirty="0">
                <a:latin typeface="Consolas"/>
              </a:rPr>
              <a:t>Visuaalisen kulttuurin merkityksen hahmottuminen kestävän tulevaisuuden näkökulmasta</a:t>
            </a:r>
          </a:p>
        </p:txBody>
      </p:sp>
      <p:sp>
        <p:nvSpPr>
          <p:cNvPr id="4" name="TextBox 3">
            <a:extLst>
              <a:ext uri="{FF2B5EF4-FFF2-40B4-BE49-F238E27FC236}">
                <a16:creationId xmlns:a16="http://schemas.microsoft.com/office/drawing/2014/main" id="{C344F971-68D1-1044-FCAF-793CB5F52EC7}"/>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43065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2178636C-B0EB-90C1-5F76-5E761E1DBD04}"/>
              </a:ext>
            </a:extLst>
          </p:cNvPr>
          <p:cNvSpPr/>
          <p:nvPr/>
        </p:nvSpPr>
        <p:spPr>
          <a:xfrm>
            <a:off x="141540" y="245154"/>
            <a:ext cx="8054081" cy="6366237"/>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A470D97A-2BAB-37EF-C0A3-BCBB9C97AA0C}"/>
              </a:ext>
            </a:extLst>
          </p:cNvPr>
          <p:cNvSpPr>
            <a:spLocks noGrp="1"/>
          </p:cNvSpPr>
          <p:nvPr>
            <p:ph type="title"/>
          </p:nvPr>
        </p:nvSpPr>
        <p:spPr/>
        <p:txBody>
          <a:bodyPr/>
          <a:lstStyle/>
          <a:p>
            <a:r>
              <a:rPr lang="fi-FI" b="1" dirty="0">
                <a:latin typeface="Alasassy Caps"/>
              </a:rPr>
              <a:t>Sisällöt ja keskeiset käsitteet</a:t>
            </a:r>
          </a:p>
        </p:txBody>
      </p:sp>
      <p:sp>
        <p:nvSpPr>
          <p:cNvPr id="3" name="Content Placeholder 2">
            <a:extLst>
              <a:ext uri="{FF2B5EF4-FFF2-40B4-BE49-F238E27FC236}">
                <a16:creationId xmlns:a16="http://schemas.microsoft.com/office/drawing/2014/main" id="{CF917B86-9E18-809B-CCBD-C7B82B96F7CD}"/>
              </a:ext>
            </a:extLst>
          </p:cNvPr>
          <p:cNvSpPr>
            <a:spLocks noGrp="1"/>
          </p:cNvSpPr>
          <p:nvPr>
            <p:ph idx="1"/>
          </p:nvPr>
        </p:nvSpPr>
        <p:spPr>
          <a:xfrm>
            <a:off x="838200" y="1710606"/>
            <a:ext cx="10515600" cy="4351338"/>
          </a:xfrm>
        </p:spPr>
        <p:txBody>
          <a:bodyPr vert="horz" lIns="91440" tIns="45720" rIns="91440" bIns="45720" rtlCol="0" anchor="t">
            <a:noAutofit/>
          </a:bodyPr>
          <a:lstStyle/>
          <a:p>
            <a:pPr marL="0" indent="0">
              <a:buNone/>
            </a:pPr>
            <a:r>
              <a:rPr lang="fi-FI" sz="1800" dirty="0">
                <a:latin typeface="Consolas"/>
              </a:rPr>
              <a:t>Kuvataide</a:t>
            </a:r>
          </a:p>
          <a:p>
            <a:pPr marL="0" indent="0">
              <a:buNone/>
            </a:pPr>
            <a:r>
              <a:rPr lang="fi-FI" sz="1800" dirty="0">
                <a:latin typeface="Consolas"/>
              </a:rPr>
              <a:t>Kestävyysmurros</a:t>
            </a:r>
          </a:p>
          <a:p>
            <a:pPr marL="0" indent="0">
              <a:buNone/>
            </a:pPr>
            <a:r>
              <a:rPr lang="fi-FI" sz="1800" dirty="0">
                <a:latin typeface="Consolas"/>
              </a:rPr>
              <a:t>Vaikuttava taide (</a:t>
            </a:r>
            <a:r>
              <a:rPr lang="fi-FI" sz="1800" err="1">
                <a:latin typeface="Consolas"/>
              </a:rPr>
              <a:t>artivismi</a:t>
            </a:r>
            <a:r>
              <a:rPr lang="fi-FI" sz="1800" dirty="0">
                <a:latin typeface="Consolas"/>
              </a:rPr>
              <a:t>)</a:t>
            </a:r>
          </a:p>
          <a:p>
            <a:pPr marL="0" indent="0">
              <a:buNone/>
            </a:pPr>
            <a:r>
              <a:rPr lang="fi-FI" sz="1800" dirty="0">
                <a:latin typeface="Consolas"/>
              </a:rPr>
              <a:t>Laaja-alainen osaaminen</a:t>
            </a:r>
          </a:p>
          <a:p>
            <a:pPr marL="0" indent="0">
              <a:buNone/>
            </a:pPr>
            <a:r>
              <a:rPr lang="fi-FI" sz="1800" dirty="0">
                <a:latin typeface="Consolas"/>
              </a:rPr>
              <a:t>Kuvankäsittely</a:t>
            </a:r>
          </a:p>
          <a:p>
            <a:pPr marL="0" indent="0">
              <a:buNone/>
            </a:pPr>
            <a:r>
              <a:rPr lang="fi-FI" sz="1800" dirty="0">
                <a:latin typeface="Consolas"/>
              </a:rPr>
              <a:t>Vertaisarviointi</a:t>
            </a:r>
          </a:p>
          <a:p>
            <a:endParaRPr lang="fi-FI" sz="1800" dirty="0">
              <a:latin typeface="Consolas"/>
            </a:endParaRPr>
          </a:p>
          <a:p>
            <a:pPr marL="0" indent="0">
              <a:buNone/>
            </a:pPr>
            <a:r>
              <a:rPr lang="fi-FI" sz="1800" dirty="0">
                <a:latin typeface="Consolas"/>
              </a:rPr>
              <a:t>Keskeiset käsitteet:</a:t>
            </a:r>
          </a:p>
          <a:p>
            <a:r>
              <a:rPr lang="fi-FI" sz="1800" dirty="0">
                <a:latin typeface="Consolas"/>
              </a:rPr>
              <a:t>Kestävyys</a:t>
            </a:r>
          </a:p>
          <a:p>
            <a:r>
              <a:rPr lang="fi-FI" sz="1800" dirty="0">
                <a:latin typeface="Consolas"/>
              </a:rPr>
              <a:t>Utopia (tulevaisuuden toivo)</a:t>
            </a:r>
          </a:p>
          <a:p>
            <a:r>
              <a:rPr lang="fi-FI" sz="1800" dirty="0">
                <a:latin typeface="Consolas"/>
              </a:rPr>
              <a:t>Kestävä muotoiluprosessi</a:t>
            </a:r>
          </a:p>
          <a:p>
            <a:r>
              <a:rPr lang="fi-FI" sz="1800" dirty="0">
                <a:latin typeface="Consolas"/>
              </a:rPr>
              <a:t>Mainonta</a:t>
            </a:r>
          </a:p>
          <a:p>
            <a:r>
              <a:rPr lang="fi-FI" sz="1800" dirty="0">
                <a:latin typeface="Consolas"/>
              </a:rPr>
              <a:t>Kollaasi</a:t>
            </a:r>
          </a:p>
        </p:txBody>
      </p:sp>
      <p:pic>
        <p:nvPicPr>
          <p:cNvPr id="4" name="Kuva 3" descr="Kuva, joka sisältää kohteen kartta, puu, kasvi&#10;&#10;Tekoälyllä luotu sisältö saattaa olla virheellistä.">
            <a:extLst>
              <a:ext uri="{FF2B5EF4-FFF2-40B4-BE49-F238E27FC236}">
                <a16:creationId xmlns:a16="http://schemas.microsoft.com/office/drawing/2014/main" id="{4F560AFC-EFAC-6499-52A9-3CF154974519}"/>
              </a:ext>
            </a:extLst>
          </p:cNvPr>
          <p:cNvPicPr>
            <a:picLocks noChangeAspect="1"/>
          </p:cNvPicPr>
          <p:nvPr/>
        </p:nvPicPr>
        <p:blipFill>
          <a:blip r:embed="rId2"/>
          <a:stretch>
            <a:fillRect/>
          </a:stretch>
        </p:blipFill>
        <p:spPr>
          <a:xfrm>
            <a:off x="5476355" y="-1178483"/>
            <a:ext cx="6715012" cy="9509294"/>
          </a:xfrm>
          <a:prstGeom prst="rect">
            <a:avLst/>
          </a:prstGeom>
        </p:spPr>
      </p:pic>
      <p:sp>
        <p:nvSpPr>
          <p:cNvPr id="7" name="TextBox 6">
            <a:extLst>
              <a:ext uri="{FF2B5EF4-FFF2-40B4-BE49-F238E27FC236}">
                <a16:creationId xmlns:a16="http://schemas.microsoft.com/office/drawing/2014/main" id="{01655EF5-688B-F992-A47C-8AFB30AAF103}"/>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399137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80E639A0-5BC5-801F-B8E4-7AFE7DF74DB9}"/>
              </a:ext>
            </a:extLst>
          </p:cNvPr>
          <p:cNvSpPr/>
          <p:nvPr/>
        </p:nvSpPr>
        <p:spPr>
          <a:xfrm>
            <a:off x="141540" y="338732"/>
            <a:ext cx="11797238" cy="627265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i-FI"/>
          </a:p>
        </p:txBody>
      </p:sp>
      <p:sp>
        <p:nvSpPr>
          <p:cNvPr id="2" name="Otsikko 1">
            <a:extLst>
              <a:ext uri="{FF2B5EF4-FFF2-40B4-BE49-F238E27FC236}">
                <a16:creationId xmlns:a16="http://schemas.microsoft.com/office/drawing/2014/main" id="{1085EE73-73CB-0422-183F-BE24B074AC09}"/>
              </a:ext>
            </a:extLst>
          </p:cNvPr>
          <p:cNvSpPr>
            <a:spLocks noGrp="1"/>
          </p:cNvSpPr>
          <p:nvPr>
            <p:ph type="title"/>
          </p:nvPr>
        </p:nvSpPr>
        <p:spPr/>
        <p:txBody>
          <a:bodyPr>
            <a:normAutofit fontScale="90000"/>
          </a:bodyPr>
          <a:lstStyle/>
          <a:p>
            <a:pPr>
              <a:lnSpc>
                <a:spcPct val="150000"/>
              </a:lnSpc>
            </a:pPr>
            <a:r>
              <a:rPr lang="fi-FI" b="1" dirty="0">
                <a:latin typeface="Alasassy Caps"/>
              </a:rPr>
              <a:t>Kokonaisuuden tuntijako</a:t>
            </a:r>
            <a:br>
              <a:rPr lang="fi-FI" dirty="0"/>
            </a:br>
            <a:r>
              <a:rPr lang="fi-FI" sz="2000" dirty="0">
                <a:latin typeface="Consolas"/>
              </a:rPr>
              <a:t>Kokonaisuuden kesto on 3-5 oppituntia</a:t>
            </a:r>
          </a:p>
        </p:txBody>
      </p:sp>
      <p:sp>
        <p:nvSpPr>
          <p:cNvPr id="3" name="Sisällön paikkamerkki 2">
            <a:extLst>
              <a:ext uri="{FF2B5EF4-FFF2-40B4-BE49-F238E27FC236}">
                <a16:creationId xmlns:a16="http://schemas.microsoft.com/office/drawing/2014/main" id="{67249230-9274-91B3-E1B8-B7328E3DA34D}"/>
              </a:ext>
            </a:extLst>
          </p:cNvPr>
          <p:cNvSpPr>
            <a:spLocks noGrp="1"/>
          </p:cNvSpPr>
          <p:nvPr>
            <p:ph idx="1"/>
          </p:nvPr>
        </p:nvSpPr>
        <p:spPr>
          <a:xfrm>
            <a:off x="838200" y="1983776"/>
            <a:ext cx="10515600" cy="4351338"/>
          </a:xfrm>
        </p:spPr>
        <p:txBody>
          <a:bodyPr vert="horz" lIns="91440" tIns="45720" rIns="91440" bIns="45720" rtlCol="0" anchor="t">
            <a:normAutofit fontScale="92500"/>
          </a:bodyPr>
          <a:lstStyle/>
          <a:p>
            <a:pPr marL="514350" indent="-514350">
              <a:buAutoNum type="arabicPeriod"/>
            </a:pPr>
            <a:r>
              <a:rPr lang="fi-FI" dirty="0">
                <a:latin typeface="Consolas"/>
                <a:ea typeface="+mn-lt"/>
                <a:cs typeface="+mn-lt"/>
              </a:rPr>
              <a:t>tunti: Kantaaottava taide, kestävyysmurros, kestävä muotoiluprosessi + ryhmätyöskentelyn aloitus</a:t>
            </a:r>
          </a:p>
          <a:p>
            <a:pPr marL="514350" indent="-514350">
              <a:buAutoNum type="arabicPeriod"/>
            </a:pPr>
            <a:r>
              <a:rPr lang="fi-FI" dirty="0">
                <a:latin typeface="Consolas"/>
                <a:ea typeface="+mn-lt"/>
                <a:cs typeface="+mn-lt"/>
              </a:rPr>
              <a:t>tunti: Ryhmätyöskentelynä laitteen suunnittelu ja muotoilu</a:t>
            </a:r>
          </a:p>
          <a:p>
            <a:pPr marL="514350" indent="-514350">
              <a:buAutoNum type="arabicPeriod"/>
            </a:pPr>
            <a:r>
              <a:rPr lang="fi-FI" dirty="0">
                <a:latin typeface="Consolas"/>
                <a:ea typeface="+mn-lt"/>
                <a:cs typeface="+mn-lt"/>
              </a:rPr>
              <a:t>tunti: Mainonta, vaikuttaminen kuvilla + oman mainoksen suunnittelu</a:t>
            </a:r>
          </a:p>
          <a:p>
            <a:pPr marL="514350" indent="-514350">
              <a:buAutoNum type="arabicPeriod"/>
            </a:pPr>
            <a:r>
              <a:rPr lang="fi-FI" dirty="0">
                <a:latin typeface="Consolas"/>
                <a:ea typeface="+mn-lt"/>
                <a:cs typeface="+mn-lt"/>
              </a:rPr>
              <a:t>tunti: Kuvankäsittelyohjelman ja kuvanmuokkauksen perusteet + oman mainosjulisteen luominen TAI mainosjuliste kollaasina</a:t>
            </a:r>
            <a:endParaRPr lang="fi-FI" dirty="0">
              <a:latin typeface="Consolas"/>
            </a:endParaRPr>
          </a:p>
          <a:p>
            <a:pPr marL="514350" indent="-514350">
              <a:buAutoNum type="arabicPeriod"/>
            </a:pPr>
            <a:r>
              <a:rPr lang="fi-FI" dirty="0">
                <a:latin typeface="Consolas"/>
                <a:ea typeface="+mn-lt"/>
                <a:cs typeface="+mn-lt"/>
              </a:rPr>
              <a:t>tunti: Vertaisarviointi ja katselmus</a:t>
            </a:r>
            <a:endParaRPr lang="fi-FI" dirty="0">
              <a:latin typeface="Consolas"/>
            </a:endParaRPr>
          </a:p>
          <a:p>
            <a:pPr>
              <a:buAutoNum type="arabicPeriod"/>
            </a:pPr>
            <a:endParaRPr lang="fi-FI"/>
          </a:p>
        </p:txBody>
      </p:sp>
      <p:sp>
        <p:nvSpPr>
          <p:cNvPr id="6" name="TextBox 5">
            <a:extLst>
              <a:ext uri="{FF2B5EF4-FFF2-40B4-BE49-F238E27FC236}">
                <a16:creationId xmlns:a16="http://schemas.microsoft.com/office/drawing/2014/main" id="{D99E2BDE-1B29-A630-9F00-60B445A87DD7}"/>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754623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6F40ED5B-D4A4-E0EC-3A49-D596161F2D56}"/>
              </a:ext>
            </a:extLst>
          </p:cNvPr>
          <p:cNvSpPr/>
          <p:nvPr/>
        </p:nvSpPr>
        <p:spPr>
          <a:xfrm>
            <a:off x="141540" y="338732"/>
            <a:ext cx="11797238" cy="627265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88E82E24-871C-6318-218F-C5F0148BFC1C}"/>
              </a:ext>
            </a:extLst>
          </p:cNvPr>
          <p:cNvSpPr>
            <a:spLocks noGrp="1"/>
          </p:cNvSpPr>
          <p:nvPr>
            <p:ph type="title"/>
          </p:nvPr>
        </p:nvSpPr>
        <p:spPr/>
        <p:txBody>
          <a:bodyPr/>
          <a:lstStyle/>
          <a:p>
            <a:r>
              <a:rPr lang="fi-FI" b="1" dirty="0">
                <a:latin typeface="Alasassy Caps"/>
              </a:rPr>
              <a:t>Opetusmateriaalin sisältö 1/2</a:t>
            </a:r>
          </a:p>
        </p:txBody>
      </p:sp>
      <p:sp>
        <p:nvSpPr>
          <p:cNvPr id="3" name="Content Placeholder 2">
            <a:extLst>
              <a:ext uri="{FF2B5EF4-FFF2-40B4-BE49-F238E27FC236}">
                <a16:creationId xmlns:a16="http://schemas.microsoft.com/office/drawing/2014/main" id="{F16D10AE-8EEE-BE5F-D844-ED71DFDDF171}"/>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fi-FI" sz="1800" b="1" dirty="0">
                <a:latin typeface="Consolas"/>
              </a:rPr>
              <a:t>Tehtäväpaketti sisältää viisi tehtäväosiota, joista voit valita omaa ryhmääsi parhaiten palvelevat osat.</a:t>
            </a:r>
          </a:p>
          <a:p>
            <a:pPr marL="514350" indent="-514350">
              <a:lnSpc>
                <a:spcPct val="100000"/>
              </a:lnSpc>
              <a:buAutoNum type="arabicPeriod"/>
            </a:pPr>
            <a:endParaRPr lang="fi-FI" sz="1600" dirty="0">
              <a:latin typeface="Consolas"/>
            </a:endParaRPr>
          </a:p>
          <a:p>
            <a:pPr marL="0" indent="0" algn="just">
              <a:lnSpc>
                <a:spcPct val="100000"/>
              </a:lnSpc>
              <a:buNone/>
            </a:pPr>
            <a:r>
              <a:rPr lang="fi-FI" sz="1600" dirty="0">
                <a:latin typeface="Consolas"/>
              </a:rPr>
              <a:t>1. Aiheeseen orientoiva lämmittelytehtävä</a:t>
            </a:r>
          </a:p>
          <a:p>
            <a:pPr marL="0" indent="0" algn="just">
              <a:lnSpc>
                <a:spcPct val="100000"/>
              </a:lnSpc>
              <a:buNone/>
            </a:pPr>
            <a:r>
              <a:rPr lang="fi-FI" sz="1600" dirty="0">
                <a:latin typeface="Consolas"/>
              </a:rPr>
              <a:t>Opettaja jakaa opiskelijoiden eteen satunnaisia esineitä. Opiskelijat ideoivat pareittain tai ryhmissä esineille mahdollisimman monta uutta käyttötarkoitusta. Mitä mielikuvituksellisempi idea, sen parempi! Uudet ideat voidaan esittää lopuksi koko ryhmälle.</a:t>
            </a:r>
          </a:p>
          <a:p>
            <a:pPr marL="0" indent="0" algn="just">
              <a:lnSpc>
                <a:spcPct val="100000"/>
              </a:lnSpc>
              <a:buNone/>
            </a:pPr>
            <a:endParaRPr lang="fi-FI" sz="1600" dirty="0">
              <a:latin typeface="Consolas"/>
            </a:endParaRPr>
          </a:p>
          <a:p>
            <a:pPr marL="0" indent="0" algn="just">
              <a:lnSpc>
                <a:spcPct val="100000"/>
              </a:lnSpc>
              <a:buNone/>
            </a:pPr>
            <a:r>
              <a:rPr lang="fi-FI" sz="1600" dirty="0">
                <a:latin typeface="Consolas"/>
              </a:rPr>
              <a:t>2. Tarinakortteihin tutustuminen ja ideointi</a:t>
            </a:r>
          </a:p>
          <a:p>
            <a:pPr marL="0" indent="0" algn="just">
              <a:lnSpc>
                <a:spcPct val="100000"/>
              </a:lnSpc>
              <a:buNone/>
            </a:pPr>
            <a:r>
              <a:rPr lang="fi-FI" sz="1600" dirty="0">
                <a:latin typeface="Consolas"/>
              </a:rPr>
              <a:t>Opiskelijat jaetaan työskentelyryhmiin. Jokainen ryhmä saa tutkittavakseen yhden seitsemästä tarinakortista. Opiskelijat listaavat pienryhmässä tekstistä nousevia haasteita / ongelmakohtia. Tämän jälkeen opiskelijat valitsevat listastaan 1–3 haastetta, ja lähtevät suunnittelemaan, millaisen laitteen avulla nämä ongelmat voitaisiin ratkaista.</a:t>
            </a:r>
            <a:endParaRPr lang="en-US" sz="1600" dirty="0">
              <a:latin typeface="Consolas"/>
            </a:endParaRPr>
          </a:p>
          <a:p>
            <a:pPr marL="0" indent="0">
              <a:buNone/>
            </a:pPr>
            <a:endParaRPr lang="fi-FI" sz="1200"/>
          </a:p>
          <a:p>
            <a:pPr marL="0" indent="0">
              <a:buNone/>
            </a:pPr>
            <a:endParaRPr lang="fi-FI" sz="1200"/>
          </a:p>
          <a:p>
            <a:pPr marL="0" indent="0">
              <a:buNone/>
            </a:pPr>
            <a:endParaRPr lang="fi-FI"/>
          </a:p>
        </p:txBody>
      </p:sp>
      <p:sp>
        <p:nvSpPr>
          <p:cNvPr id="6" name="TextBox 5">
            <a:extLst>
              <a:ext uri="{FF2B5EF4-FFF2-40B4-BE49-F238E27FC236}">
                <a16:creationId xmlns:a16="http://schemas.microsoft.com/office/drawing/2014/main" id="{103139ED-DF5B-EE14-7C77-38EB100E5307}"/>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90129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E4084070-B4F5-A224-3F5A-DAA745FEECA2}"/>
              </a:ext>
            </a:extLst>
          </p:cNvPr>
          <p:cNvSpPr/>
          <p:nvPr/>
        </p:nvSpPr>
        <p:spPr>
          <a:xfrm>
            <a:off x="141540" y="338732"/>
            <a:ext cx="11797238" cy="627265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FAF8230D-2CAB-D6C4-05E2-52AF8D74BF83}"/>
              </a:ext>
            </a:extLst>
          </p:cNvPr>
          <p:cNvSpPr>
            <a:spLocks noGrp="1"/>
          </p:cNvSpPr>
          <p:nvPr>
            <p:ph type="title"/>
          </p:nvPr>
        </p:nvSpPr>
        <p:spPr/>
        <p:txBody>
          <a:bodyPr/>
          <a:lstStyle/>
          <a:p>
            <a:r>
              <a:rPr lang="fi-FI" b="1" dirty="0">
                <a:latin typeface="Alasassy Caps"/>
              </a:rPr>
              <a:t>Opetusmateriaalin sisältö 2/2</a:t>
            </a:r>
          </a:p>
        </p:txBody>
      </p:sp>
      <p:sp>
        <p:nvSpPr>
          <p:cNvPr id="3" name="Content Placeholder 2">
            <a:extLst>
              <a:ext uri="{FF2B5EF4-FFF2-40B4-BE49-F238E27FC236}">
                <a16:creationId xmlns:a16="http://schemas.microsoft.com/office/drawing/2014/main" id="{E4F6532F-55B6-ED14-B85E-626F7B1647DC}"/>
              </a:ext>
            </a:extLst>
          </p:cNvPr>
          <p:cNvSpPr>
            <a:spLocks noGrp="1"/>
          </p:cNvSpPr>
          <p:nvPr>
            <p:ph idx="1"/>
          </p:nvPr>
        </p:nvSpPr>
        <p:spPr/>
        <p:txBody>
          <a:bodyPr vert="horz" lIns="91440" tIns="45720" rIns="91440" bIns="45720" rtlCol="0" anchor="t">
            <a:normAutofit fontScale="92500" lnSpcReduction="10000"/>
          </a:bodyPr>
          <a:lstStyle/>
          <a:p>
            <a:pPr marL="0" indent="0" algn="just">
              <a:lnSpc>
                <a:spcPct val="100000"/>
              </a:lnSpc>
              <a:buNone/>
            </a:pPr>
            <a:r>
              <a:rPr lang="fi-FI" sz="1600" dirty="0">
                <a:latin typeface="Consolas"/>
              </a:rPr>
              <a:t>3. Rakenteluosio</a:t>
            </a:r>
            <a:endParaRPr lang="en-US" sz="1600" dirty="0">
              <a:latin typeface="Consolas"/>
            </a:endParaRPr>
          </a:p>
          <a:p>
            <a:pPr marL="0" indent="0" algn="just">
              <a:lnSpc>
                <a:spcPct val="100000"/>
              </a:lnSpc>
              <a:buNone/>
            </a:pPr>
            <a:r>
              <a:rPr lang="fi-FI" sz="1600" dirty="0">
                <a:latin typeface="Consolas"/>
              </a:rPr>
              <a:t>Opiskelijat rakentavat suunnittelemansa ja luonnostelemansa laitteen pienryhmissä. Materiaalina käytetään kierrätysmateriaaleja. Rakentelun lähtökohtana on innovatiivisuus ja luovuus – tarkoituksena on rakentaa laite, jollaista tässä ajassa ei ole vielä olemassakaan.</a:t>
            </a:r>
            <a:endParaRPr lang="en-US" sz="1600" dirty="0">
              <a:latin typeface="Consolas"/>
            </a:endParaRPr>
          </a:p>
          <a:p>
            <a:pPr algn="just">
              <a:lnSpc>
                <a:spcPct val="100000"/>
              </a:lnSpc>
            </a:pPr>
            <a:endParaRPr lang="fi-FI" sz="1600" dirty="0">
              <a:latin typeface="Consolas"/>
            </a:endParaRPr>
          </a:p>
          <a:p>
            <a:pPr marL="0" indent="0" algn="just">
              <a:lnSpc>
                <a:spcPct val="100000"/>
              </a:lnSpc>
              <a:buNone/>
            </a:pPr>
            <a:r>
              <a:rPr lang="fi-FI" sz="1600" dirty="0">
                <a:latin typeface="Consolas"/>
              </a:rPr>
              <a:t>4. Mainososio</a:t>
            </a:r>
            <a:endParaRPr lang="en-US" sz="1600" dirty="0">
              <a:latin typeface="Consolas"/>
            </a:endParaRPr>
          </a:p>
          <a:p>
            <a:pPr marL="0" indent="0" algn="just">
              <a:lnSpc>
                <a:spcPct val="100000"/>
              </a:lnSpc>
              <a:buNone/>
            </a:pPr>
            <a:r>
              <a:rPr lang="fi-FI" sz="1600" dirty="0">
                <a:latin typeface="Consolas"/>
              </a:rPr>
              <a:t>Tuotetaan mainos tulevaisuuden haasteen ratkaisevasta laitteesta. Valmis laite kuvataan ja ladataan kuvankäsittelyohjelmaan (esim. </a:t>
            </a:r>
            <a:r>
              <a:rPr lang="fi-FI" sz="1600" err="1">
                <a:latin typeface="Consolas"/>
              </a:rPr>
              <a:t>Gimp</a:t>
            </a:r>
            <a:r>
              <a:rPr lang="fi-FI" sz="1600" dirty="0">
                <a:latin typeface="Consolas"/>
              </a:rPr>
              <a:t>). Mainoksen työstämisessä otetaan huomioon mainonnan keinot sekä laitteen persoonalliset ominaisuudet. Vaihtoehtoisesti mainoksen voi koota myös kollaasitekniikan keinoin. Tällöin kuva laitteesta tulostetaan ja mainosjuliste kootaan leikkaamalla ja liimaamalla muita elementtejä esimerkiksi aikakausilehdistä. </a:t>
            </a:r>
            <a:endParaRPr lang="en-US" sz="1600" dirty="0">
              <a:latin typeface="Consolas"/>
            </a:endParaRPr>
          </a:p>
          <a:p>
            <a:pPr marL="0" indent="0" algn="just">
              <a:lnSpc>
                <a:spcPct val="100000"/>
              </a:lnSpc>
              <a:buNone/>
            </a:pPr>
            <a:endParaRPr lang="fi-FI" sz="1600" dirty="0">
              <a:latin typeface="Consolas"/>
            </a:endParaRPr>
          </a:p>
          <a:p>
            <a:pPr marL="0" indent="0" algn="just">
              <a:lnSpc>
                <a:spcPct val="100000"/>
              </a:lnSpc>
              <a:buNone/>
            </a:pPr>
            <a:r>
              <a:rPr lang="fi-FI" sz="1600" dirty="0">
                <a:latin typeface="Consolas"/>
              </a:rPr>
              <a:t>5. Katselmus ja vertaispalaute</a:t>
            </a:r>
            <a:endParaRPr lang="en-US" sz="1600" dirty="0">
              <a:latin typeface="Consolas"/>
            </a:endParaRPr>
          </a:p>
          <a:p>
            <a:pPr marL="0" indent="0" algn="just">
              <a:lnSpc>
                <a:spcPct val="100000"/>
              </a:lnSpc>
              <a:buNone/>
            </a:pPr>
            <a:r>
              <a:rPr lang="fi-FI" sz="1600" dirty="0">
                <a:latin typeface="Consolas"/>
              </a:rPr>
              <a:t>Valmiita mainoksia (ja laitteita) tarkastellaan lopuksi koko ryhmän kesken. Vertaispalautteessa voidaan painottaa esimerkiksi laitteen ideointia ja toimintaperiaatteita tai mainoksen sisältämiä mainonnan keinoja.</a:t>
            </a:r>
            <a:endParaRPr lang="en-US" sz="1600" dirty="0">
              <a:latin typeface="Consolas"/>
            </a:endParaRPr>
          </a:p>
          <a:p>
            <a:pPr>
              <a:lnSpc>
                <a:spcPct val="100000"/>
              </a:lnSpc>
            </a:pPr>
            <a:endParaRPr lang="fi-FI"/>
          </a:p>
        </p:txBody>
      </p:sp>
      <p:sp>
        <p:nvSpPr>
          <p:cNvPr id="6" name="TextBox 5">
            <a:extLst>
              <a:ext uri="{FF2B5EF4-FFF2-40B4-BE49-F238E27FC236}">
                <a16:creationId xmlns:a16="http://schemas.microsoft.com/office/drawing/2014/main" id="{FE17D3F7-7ACC-C65A-8544-F2AE786A5EEB}"/>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178591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B287528D-28A9-3F0B-4D00-316A2B27D2CA}"/>
              </a:ext>
            </a:extLst>
          </p:cNvPr>
          <p:cNvSpPr/>
          <p:nvPr/>
        </p:nvSpPr>
        <p:spPr>
          <a:xfrm>
            <a:off x="-2234" y="-6325"/>
            <a:ext cx="12199804" cy="687650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FE6E2955-B503-0B0D-F4F9-2AE5F7C4B254}"/>
              </a:ext>
            </a:extLst>
          </p:cNvPr>
          <p:cNvSpPr>
            <a:spLocks noGrp="1"/>
          </p:cNvSpPr>
          <p:nvPr>
            <p:ph type="title"/>
          </p:nvPr>
        </p:nvSpPr>
        <p:spPr/>
        <p:txBody>
          <a:bodyPr/>
          <a:lstStyle/>
          <a:p>
            <a:r>
              <a:rPr lang="fi-FI" b="1" dirty="0">
                <a:latin typeface="Alasassy Caps"/>
              </a:rPr>
              <a:t>Ohjeet opettajalle 1/2</a:t>
            </a:r>
          </a:p>
        </p:txBody>
      </p:sp>
      <p:sp>
        <p:nvSpPr>
          <p:cNvPr id="3" name="Content Placeholder 2">
            <a:extLst>
              <a:ext uri="{FF2B5EF4-FFF2-40B4-BE49-F238E27FC236}">
                <a16:creationId xmlns:a16="http://schemas.microsoft.com/office/drawing/2014/main" id="{74601798-0AB6-D096-A7DC-03FD44FC172A}"/>
              </a:ext>
            </a:extLst>
          </p:cNvPr>
          <p:cNvSpPr>
            <a:spLocks noGrp="1"/>
          </p:cNvSpPr>
          <p:nvPr>
            <p:ph idx="1"/>
          </p:nvPr>
        </p:nvSpPr>
        <p:spPr>
          <a:xfrm>
            <a:off x="76200" y="1696230"/>
            <a:ext cx="12039600" cy="5156469"/>
          </a:xfrm>
        </p:spPr>
        <p:txBody>
          <a:bodyPr vert="horz" lIns="91440" tIns="45720" rIns="91440" bIns="45720" rtlCol="0" anchor="t">
            <a:normAutofit fontScale="85000" lnSpcReduction="10000"/>
          </a:bodyPr>
          <a:lstStyle/>
          <a:p>
            <a:pPr marL="457200" indent="-457200">
              <a:buAutoNum type="arabicPeriod"/>
            </a:pPr>
            <a:r>
              <a:rPr lang="fi-FI" sz="2000" dirty="0">
                <a:latin typeface="Consolas"/>
              </a:rPr>
              <a:t>Oppilaat jaetaan 2-3 hengen ryhmiin. Jokaiselle ryhmälle jaetaan yksi fiktiivinen tarina tulevaisuudesta (voit joko itse jakaa parhaaksi katsomallasi tavalla tai antaa oppilaiden valita mieluisimman). Tarinakortteja on yhteensä 7 erilaista, jotka voit tulostaa.</a:t>
            </a:r>
            <a:endParaRPr lang="en-US" sz="2000" dirty="0">
              <a:latin typeface="Consolas"/>
            </a:endParaRPr>
          </a:p>
          <a:p>
            <a:pPr marL="457200" indent="-457200">
              <a:buAutoNum type="arabicPeriod"/>
            </a:pPr>
            <a:r>
              <a:rPr lang="fi-FI" sz="2000" dirty="0">
                <a:latin typeface="Consolas"/>
              </a:rPr>
              <a:t>Oppilaat lukevat tarinat, listaavat ylös tarinoissa ilmeneviä ongelmakohtia (listaus ongelmakohdista seuraavalla dialla) ja valitsevat, mitä ongelmia haluavat muotoilemallaan laitteella ratkaista.</a:t>
            </a:r>
          </a:p>
          <a:p>
            <a:pPr marL="457200" indent="-457200">
              <a:buAutoNum type="arabicPeriod"/>
            </a:pPr>
            <a:r>
              <a:rPr lang="fi-FI" sz="2000" dirty="0">
                <a:latin typeface="Consolas"/>
              </a:rPr>
              <a:t>Jaa ryhmille paperit, joihin tekevät suunnitelman laitteesta (jokainen tekee oman versionsa, jolloin kukaan ei ole vailla tekemistä).  Suunnitelmasta tulee käydä ilmi laitteen ominaisuudet / käyttöperiaatteet ja rakentelussa käytetyt materiaalit, jotta vältytään materiaalihävikiltä. "Laitteen" tulee olla kokoluokaltaan pöydälle sopiva.</a:t>
            </a:r>
            <a:endParaRPr lang="en-US" sz="2000" dirty="0">
              <a:latin typeface="Consolas"/>
            </a:endParaRPr>
          </a:p>
          <a:p>
            <a:pPr marL="457200" indent="-457200">
              <a:buAutoNum type="arabicPeriod"/>
            </a:pPr>
            <a:r>
              <a:rPr lang="fi-FI" sz="2000" dirty="0">
                <a:latin typeface="Consolas"/>
              </a:rPr>
              <a:t>Materiaali "laitteen" rakenteluun vapaavalintainen, esim. kierrätysmateriaalit, luokassa lojuvat turhat tavarat / esineet, muovailuvaha, legot tai muut rakennuspalikat.  </a:t>
            </a:r>
            <a:endParaRPr lang="en-US" sz="2000">
              <a:latin typeface="Consolas"/>
            </a:endParaRPr>
          </a:p>
          <a:p>
            <a:pPr marL="457200" indent="-457200">
              <a:buAutoNum type="arabicPeriod"/>
            </a:pPr>
            <a:r>
              <a:rPr lang="fi-FI" sz="2000" dirty="0">
                <a:latin typeface="Consolas"/>
              </a:rPr>
              <a:t>Mainosjulisteet tehdään yksilötyönä. </a:t>
            </a:r>
            <a:endParaRPr lang="en-US" sz="2000" dirty="0">
              <a:latin typeface="Consolas"/>
            </a:endParaRPr>
          </a:p>
          <a:p>
            <a:pPr marL="0" indent="0">
              <a:buNone/>
            </a:pPr>
            <a:r>
              <a:rPr lang="fi-FI" sz="2000" dirty="0">
                <a:latin typeface="Consolas"/>
              </a:rPr>
              <a:t>  </a:t>
            </a:r>
            <a:r>
              <a:rPr lang="fi-FI" sz="2000" b="1" dirty="0">
                <a:latin typeface="Consolas"/>
              </a:rPr>
              <a:t>KOLLAASI:</a:t>
            </a:r>
            <a:r>
              <a:rPr lang="fi-FI" sz="2000" dirty="0">
                <a:latin typeface="Consolas"/>
              </a:rPr>
              <a:t> Julisteeseen voi tulostaa laitteen kuvan (huomioi laitetta kuvatessa yksivärinen tausta, valaistus   ja kuvakulma), joka liimataan kollaasitekniikalla toteutettavaan mainosjulisteeseen. Muut elementit voi   leikata esim. aikakausilehdistä.</a:t>
            </a:r>
          </a:p>
          <a:p>
            <a:pPr marL="0" indent="0">
              <a:buNone/>
            </a:pPr>
            <a:r>
              <a:rPr lang="fi-FI" sz="2000" dirty="0">
                <a:latin typeface="Consolas"/>
              </a:rPr>
              <a:t>  </a:t>
            </a:r>
            <a:r>
              <a:rPr lang="fi-FI" sz="2000" b="1" dirty="0">
                <a:latin typeface="Consolas"/>
              </a:rPr>
              <a:t>DIGITAALINEN:</a:t>
            </a:r>
            <a:r>
              <a:rPr lang="fi-FI" sz="2000" dirty="0">
                <a:latin typeface="Consolas"/>
              </a:rPr>
              <a:t> Kuvanmuokkausohjelmana esim. </a:t>
            </a:r>
            <a:r>
              <a:rPr lang="fi-FI" sz="2000" dirty="0" err="1">
                <a:latin typeface="Consolas"/>
              </a:rPr>
              <a:t>Canva</a:t>
            </a:r>
            <a:r>
              <a:rPr lang="fi-FI" sz="2000" dirty="0">
                <a:latin typeface="Consolas"/>
              </a:rPr>
              <a:t>, Adobe Photoshop, Powerpoint, </a:t>
            </a:r>
            <a:r>
              <a:rPr lang="fi-FI" sz="2000" dirty="0" err="1">
                <a:latin typeface="Consolas"/>
              </a:rPr>
              <a:t>Gimp</a:t>
            </a:r>
            <a:r>
              <a:rPr lang="fi-FI" sz="2000" dirty="0">
                <a:latin typeface="Consolas"/>
              </a:rPr>
              <a:t>. Ohjeita   Kuvankäsittely-diassa.</a:t>
            </a:r>
          </a:p>
          <a:p>
            <a:pPr marL="0" indent="0">
              <a:buNone/>
            </a:pPr>
            <a:r>
              <a:rPr lang="fi-FI" sz="2000" dirty="0">
                <a:latin typeface="Consolas"/>
              </a:rPr>
              <a:t>6. Valmiiden laitteiden tai mainosjulisteiden yhteinen katselmus ja vertaispalaute.</a:t>
            </a:r>
            <a:endParaRPr lang="fi-FI" dirty="0">
              <a:latin typeface="Consolas"/>
            </a:endParaRPr>
          </a:p>
        </p:txBody>
      </p:sp>
      <p:sp>
        <p:nvSpPr>
          <p:cNvPr id="6" name="TextBox 5">
            <a:extLst>
              <a:ext uri="{FF2B5EF4-FFF2-40B4-BE49-F238E27FC236}">
                <a16:creationId xmlns:a16="http://schemas.microsoft.com/office/drawing/2014/main" id="{E7DB6FB4-E9EC-7086-E95C-FCF942BBB5B7}"/>
              </a:ext>
            </a:extLst>
          </p:cNvPr>
          <p:cNvSpPr txBox="1"/>
          <p:nvPr/>
        </p:nvSpPr>
        <p:spPr>
          <a:xfrm>
            <a:off x="9509760" y="365125"/>
            <a:ext cx="226098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218765051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9659e86-c880-4fcc-93e9-ac985e77adfe}" enabled="1" method="Privileged" siteId="{4c60a66f-0a8d-446e-9ac0-836a00d84542}" removed="0"/>
</clbl:labelList>
</file>

<file path=docProps/app.xml><?xml version="1.0" encoding="utf-8"?>
<Properties xmlns="http://schemas.openxmlformats.org/officeDocument/2006/extended-properties" xmlns:vt="http://schemas.openxmlformats.org/officeDocument/2006/docPropsVTypes">
  <TotalTime>0</TotalTime>
  <Words>2462</Words>
  <Application>Microsoft Office PowerPoint</Application>
  <PresentationFormat>Widescreen</PresentationFormat>
  <Paragraphs>306</Paragraphs>
  <Slides>35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35</vt:i4>
      </vt:variant>
    </vt:vector>
  </HeadingPairs>
  <TitlesOfParts>
    <vt:vector size="46" baseType="lpstr">
      <vt:lpstr>Alasassy Caps</vt:lpstr>
      <vt:lpstr>Aptos</vt:lpstr>
      <vt:lpstr>Aptos Display</vt:lpstr>
      <vt:lpstr>Arial</vt:lpstr>
      <vt:lpstr>Calibri</vt:lpstr>
      <vt:lpstr>Calibri,Sans-Serif</vt:lpstr>
      <vt:lpstr>Consolas</vt:lpstr>
      <vt:lpstr>Courier New</vt:lpstr>
      <vt:lpstr>Courier New,monospace</vt:lpstr>
      <vt:lpstr>Wingdings</vt:lpstr>
      <vt:lpstr>Office-teema</vt:lpstr>
      <vt:lpstr>Kestävä utopia  Yläkoulun kuvataiteen MOK-kokonaisuus kestävyysmurroksesta</vt:lpstr>
      <vt:lpstr>PowerPoint Presentation</vt:lpstr>
      <vt:lpstr>PowerPoint Presentation</vt:lpstr>
      <vt:lpstr>Tavoitteet</vt:lpstr>
      <vt:lpstr>Sisällöt ja keskeiset käsitteet</vt:lpstr>
      <vt:lpstr>Kokonaisuuden tuntijako Kokonaisuuden kesto on 3-5 oppituntia</vt:lpstr>
      <vt:lpstr>Opetusmateriaalin sisältö 1/2</vt:lpstr>
      <vt:lpstr>Opetusmateriaalin sisältö 2/2</vt:lpstr>
      <vt:lpstr>Ohjeet opettajalle 1/2</vt:lpstr>
      <vt:lpstr>Ohjeet opettajalle 2/2:  Tarinakorttien kestävyyshaasteet</vt:lpstr>
      <vt:lpstr>Tarvikelista</vt:lpstr>
      <vt:lpstr>Kestävyysmurros</vt:lpstr>
      <vt:lpstr>Kestävyysmurros</vt:lpstr>
      <vt:lpstr>Taiteella vaikuttamisesta</vt:lpstr>
      <vt:lpstr>Utopia ja muotoiluprosessi </vt:lpstr>
      <vt:lpstr>Mainonnan tehokeinot</vt:lpstr>
      <vt:lpstr>Gimp-kuvankäsittelyohjelma</vt:lpstr>
      <vt:lpstr>Kestävä utopia  Peruskoulun 7.-9. luokkien kuvataiteen  MOK-kokonaisuus kestävyysmurroksesta</vt:lpstr>
      <vt:lpstr>Kestävyysmurros</vt:lpstr>
      <vt:lpstr>Taiteella vaikuttaminen</vt:lpstr>
      <vt:lpstr>Utopia</vt:lpstr>
      <vt:lpstr>Lämmittelytehtävä</vt:lpstr>
      <vt:lpstr>Kestävä muotoiluprosessi</vt:lpstr>
      <vt:lpstr>Tehtävänanto: Kaiken ratkaiseva laite</vt:lpstr>
      <vt:lpstr>Millainen on hyvä mainos?</vt:lpstr>
      <vt:lpstr>Mainoksen tekeminen</vt:lpstr>
      <vt:lpstr>Mainonnan tehokeinot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Teppo Kuusela</cp:lastModifiedBy>
  <cp:revision>293</cp:revision>
  <dcterms:created xsi:type="dcterms:W3CDTF">2025-06-12T15:04:25Z</dcterms:created>
  <dcterms:modified xsi:type="dcterms:W3CDTF">2026-07-31T09:59:53Z</dcterms:modified>
</cp:coreProperties>
</file>