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78" r:id="rId4"/>
    <p:sldId id="257" r:id="rId5"/>
    <p:sldId id="264" r:id="rId6"/>
    <p:sldId id="265" r:id="rId7"/>
    <p:sldId id="259" r:id="rId8"/>
    <p:sldId id="277" r:id="rId9"/>
    <p:sldId id="274" r:id="rId10"/>
    <p:sldId id="272" r:id="rId11"/>
    <p:sldId id="275" r:id="rId12"/>
    <p:sldId id="267" r:id="rId13"/>
    <p:sldId id="258" r:id="rId14"/>
    <p:sldId id="281" r:id="rId15"/>
    <p:sldId id="285" r:id="rId16"/>
    <p:sldId id="280" r:id="rId17"/>
    <p:sldId id="271" r:id="rId18"/>
    <p:sldId id="260" r:id="rId19"/>
    <p:sldId id="266" r:id="rId20"/>
    <p:sldId id="269" r:id="rId21"/>
    <p:sldId id="270" r:id="rId22"/>
    <p:sldId id="268" r:id="rId23"/>
    <p:sldId id="276" r:id="rId24"/>
    <p:sldId id="282" r:id="rId25"/>
    <p:sldId id="273" r:id="rId26"/>
    <p:sldId id="284" r:id="rId2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8F0"/>
    <a:srgbClr val="EDC7D6"/>
    <a:srgbClr val="9EBF93"/>
    <a:srgbClr val="BBD1B4"/>
    <a:srgbClr val="C4DBBD"/>
    <a:srgbClr val="A7D199"/>
    <a:srgbClr val="799C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328E04-090A-4B14-A758-299F38B6E5B7}" v="9" dt="2026-07-31T09:53:25.7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ppo Kuusela" userId="fbbbb698-8c1b-418e-bbe8-881ecf2f4ed7" providerId="ADAL" clId="{5DB5C8D9-66A3-4D76-A7A1-8D27BE0F8E77}"/>
    <pc:docChg chg="custSel mod addSld delSld modSld modMainMaster">
      <pc:chgData name="Teppo Kuusela" userId="fbbbb698-8c1b-418e-bbe8-881ecf2f4ed7" providerId="ADAL" clId="{5DB5C8D9-66A3-4D76-A7A1-8D27BE0F8E77}" dt="2026-07-31T09:58:28.212" v="313" actId="20577"/>
      <pc:docMkLst>
        <pc:docMk/>
      </pc:docMkLst>
      <pc:sldChg chg="addSp modSp mod">
        <pc:chgData name="Teppo Kuusela" userId="fbbbb698-8c1b-418e-bbe8-881ecf2f4ed7" providerId="ADAL" clId="{5DB5C8D9-66A3-4D76-A7A1-8D27BE0F8E77}" dt="2026-07-31T09:55:53.751" v="281" actId="113"/>
        <pc:sldMkLst>
          <pc:docMk/>
          <pc:sldMk cId="782385677" sldId="256"/>
        </pc:sldMkLst>
        <pc:spChg chg="mod">
          <ac:chgData name="Teppo Kuusela" userId="fbbbb698-8c1b-418e-bbe8-881ecf2f4ed7" providerId="ADAL" clId="{5DB5C8D9-66A3-4D76-A7A1-8D27BE0F8E77}" dt="2026-07-31T09:55:53.751" v="281" actId="113"/>
          <ac:spMkLst>
            <pc:docMk/>
            <pc:sldMk cId="782385677" sldId="256"/>
            <ac:spMk id="2" creationId="{00000000-0000-0000-0000-000000000000}"/>
          </ac:spMkLst>
        </pc:spChg>
        <pc:spChg chg="mod">
          <ac:chgData name="Teppo Kuusela" userId="fbbbb698-8c1b-418e-bbe8-881ecf2f4ed7" providerId="ADAL" clId="{5DB5C8D9-66A3-4D76-A7A1-8D27BE0F8E77}" dt="2026-07-31T09:40:08.159" v="228" actId="14100"/>
          <ac:spMkLst>
            <pc:docMk/>
            <pc:sldMk cId="782385677" sldId="256"/>
            <ac:spMk id="6" creationId="{51EB195E-70D1-F3E8-3489-6364281415E5}"/>
          </ac:spMkLst>
        </pc:spChg>
        <pc:picChg chg="add mod">
          <ac:chgData name="Teppo Kuusela" userId="fbbbb698-8c1b-418e-bbe8-881ecf2f4ed7" providerId="ADAL" clId="{5DB5C8D9-66A3-4D76-A7A1-8D27BE0F8E77}" dt="2026-07-31T09:40:31.226" v="232" actId="14100"/>
          <ac:picMkLst>
            <pc:docMk/>
            <pc:sldMk cId="782385677" sldId="256"/>
            <ac:picMk id="5" creationId="{4D728A29-9D3C-53D6-6736-E0D259FAF0C5}"/>
          </ac:picMkLst>
        </pc:picChg>
        <pc:picChg chg="mod">
          <ac:chgData name="Teppo Kuusela" userId="fbbbb698-8c1b-418e-bbe8-881ecf2f4ed7" providerId="ADAL" clId="{5DB5C8D9-66A3-4D76-A7A1-8D27BE0F8E77}" dt="2026-07-31T09:40:14.895" v="229" actId="1076"/>
          <ac:picMkLst>
            <pc:docMk/>
            <pc:sldMk cId="782385677" sldId="256"/>
            <ac:picMk id="10" creationId="{BC9ECD52-D395-2DB3-16EA-9DC7F0EC9530}"/>
          </ac:picMkLst>
        </pc:picChg>
      </pc:sldChg>
      <pc:sldChg chg="addSp mod">
        <pc:chgData name="Teppo Kuusela" userId="fbbbb698-8c1b-418e-bbe8-881ecf2f4ed7" providerId="ADAL" clId="{5DB5C8D9-66A3-4D76-A7A1-8D27BE0F8E77}" dt="2026-07-31T09:56:23.711" v="282" actId="22"/>
        <pc:sldMkLst>
          <pc:docMk/>
          <pc:sldMk cId="430658152" sldId="257"/>
        </pc:sldMkLst>
        <pc:spChg chg="add">
          <ac:chgData name="Teppo Kuusela" userId="fbbbb698-8c1b-418e-bbe8-881ecf2f4ed7" providerId="ADAL" clId="{5DB5C8D9-66A3-4D76-A7A1-8D27BE0F8E77}" dt="2026-07-31T09:56:23.711" v="282" actId="22"/>
          <ac:spMkLst>
            <pc:docMk/>
            <pc:sldMk cId="430658152" sldId="257"/>
            <ac:spMk id="6" creationId="{DE0A7BFC-3DB9-D4AD-C83F-CD8C4D56B0C8}"/>
          </ac:spMkLst>
        </pc:spChg>
      </pc:sldChg>
      <pc:sldChg chg="addSp mod">
        <pc:chgData name="Teppo Kuusela" userId="fbbbb698-8c1b-418e-bbe8-881ecf2f4ed7" providerId="ADAL" clId="{5DB5C8D9-66A3-4D76-A7A1-8D27BE0F8E77}" dt="2026-07-31T09:57:13.439" v="294" actId="22"/>
        <pc:sldMkLst>
          <pc:docMk/>
          <pc:sldMk cId="1271041392" sldId="258"/>
        </pc:sldMkLst>
        <pc:spChg chg="add">
          <ac:chgData name="Teppo Kuusela" userId="fbbbb698-8c1b-418e-bbe8-881ecf2f4ed7" providerId="ADAL" clId="{5DB5C8D9-66A3-4D76-A7A1-8D27BE0F8E77}" dt="2026-07-31T09:57:13.439" v="294" actId="22"/>
          <ac:spMkLst>
            <pc:docMk/>
            <pc:sldMk cId="1271041392" sldId="258"/>
            <ac:spMk id="5" creationId="{C3F77121-5847-F9BA-3E8D-5D3C70B54B2E}"/>
          </ac:spMkLst>
        </pc:spChg>
      </pc:sldChg>
      <pc:sldChg chg="addSp mod">
        <pc:chgData name="Teppo Kuusela" userId="fbbbb698-8c1b-418e-bbe8-881ecf2f4ed7" providerId="ADAL" clId="{5DB5C8D9-66A3-4D76-A7A1-8D27BE0F8E77}" dt="2026-07-31T09:56:44.498" v="286" actId="22"/>
        <pc:sldMkLst>
          <pc:docMk/>
          <pc:sldMk cId="3886521799" sldId="259"/>
        </pc:sldMkLst>
        <pc:spChg chg="add">
          <ac:chgData name="Teppo Kuusela" userId="fbbbb698-8c1b-418e-bbe8-881ecf2f4ed7" providerId="ADAL" clId="{5DB5C8D9-66A3-4D76-A7A1-8D27BE0F8E77}" dt="2026-07-31T09:56:44.498" v="286" actId="22"/>
          <ac:spMkLst>
            <pc:docMk/>
            <pc:sldMk cId="3886521799" sldId="259"/>
            <ac:spMk id="9" creationId="{6BA3D790-8807-1BB9-958C-1451BAA6E53C}"/>
          </ac:spMkLst>
        </pc:spChg>
      </pc:sldChg>
      <pc:sldChg chg="modSp add del mod">
        <pc:chgData name="Teppo Kuusela" userId="fbbbb698-8c1b-418e-bbe8-881ecf2f4ed7" providerId="ADAL" clId="{5DB5C8D9-66A3-4D76-A7A1-8D27BE0F8E77}" dt="2026-07-31T09:39:51.418" v="223" actId="47"/>
        <pc:sldMkLst>
          <pc:docMk/>
          <pc:sldMk cId="1495574043" sldId="263"/>
        </pc:sldMkLst>
        <pc:spChg chg="mod">
          <ac:chgData name="Teppo Kuusela" userId="fbbbb698-8c1b-418e-bbe8-881ecf2f4ed7" providerId="ADAL" clId="{5DB5C8D9-66A3-4D76-A7A1-8D27BE0F8E77}" dt="2026-07-31T09:37:46.062" v="200" actId="20577"/>
          <ac:spMkLst>
            <pc:docMk/>
            <pc:sldMk cId="1495574043" sldId="263"/>
            <ac:spMk id="3" creationId="{C1B791CD-6925-213D-F371-FD2A12A44E1C}"/>
          </ac:spMkLst>
        </pc:spChg>
      </pc:sldChg>
      <pc:sldChg chg="del">
        <pc:chgData name="Teppo Kuusela" userId="fbbbb698-8c1b-418e-bbe8-881ecf2f4ed7" providerId="ADAL" clId="{5DB5C8D9-66A3-4D76-A7A1-8D27BE0F8E77}" dt="2026-07-31T09:37:20.802" v="195" actId="2696"/>
        <pc:sldMkLst>
          <pc:docMk/>
          <pc:sldMk cId="4129349541" sldId="263"/>
        </pc:sldMkLst>
      </pc:sldChg>
      <pc:sldChg chg="addSp mod">
        <pc:chgData name="Teppo Kuusela" userId="fbbbb698-8c1b-418e-bbe8-881ecf2f4ed7" providerId="ADAL" clId="{5DB5C8D9-66A3-4D76-A7A1-8D27BE0F8E77}" dt="2026-07-31T09:56:26.150" v="283" actId="22"/>
        <pc:sldMkLst>
          <pc:docMk/>
          <pc:sldMk cId="973788493" sldId="264"/>
        </pc:sldMkLst>
        <pc:spChg chg="add">
          <ac:chgData name="Teppo Kuusela" userId="fbbbb698-8c1b-418e-bbe8-881ecf2f4ed7" providerId="ADAL" clId="{5DB5C8D9-66A3-4D76-A7A1-8D27BE0F8E77}" dt="2026-07-31T09:56:26.150" v="283" actId="22"/>
          <ac:spMkLst>
            <pc:docMk/>
            <pc:sldMk cId="973788493" sldId="264"/>
            <ac:spMk id="7" creationId="{1A531CCA-F133-8301-42A1-9E0DA954BB55}"/>
          </ac:spMkLst>
        </pc:spChg>
      </pc:sldChg>
      <pc:sldChg chg="addSp modSp mod">
        <pc:chgData name="Teppo Kuusela" userId="fbbbb698-8c1b-418e-bbe8-881ecf2f4ed7" providerId="ADAL" clId="{5DB5C8D9-66A3-4D76-A7A1-8D27BE0F8E77}" dt="2026-07-31T09:56:40.058" v="285" actId="14100"/>
        <pc:sldMkLst>
          <pc:docMk/>
          <pc:sldMk cId="1431765218" sldId="265"/>
        </pc:sldMkLst>
        <pc:spChg chg="mod">
          <ac:chgData name="Teppo Kuusela" userId="fbbbb698-8c1b-418e-bbe8-881ecf2f4ed7" providerId="ADAL" clId="{5DB5C8D9-66A3-4D76-A7A1-8D27BE0F8E77}" dt="2026-07-31T09:56:40.058" v="285" actId="14100"/>
          <ac:spMkLst>
            <pc:docMk/>
            <pc:sldMk cId="1431765218" sldId="265"/>
            <ac:spMk id="3" creationId="{F50F84B3-2272-C8E5-FF37-83A89CB64FF5}"/>
          </ac:spMkLst>
        </pc:spChg>
        <pc:spChg chg="add">
          <ac:chgData name="Teppo Kuusela" userId="fbbbb698-8c1b-418e-bbe8-881ecf2f4ed7" providerId="ADAL" clId="{5DB5C8D9-66A3-4D76-A7A1-8D27BE0F8E77}" dt="2026-07-31T09:56:31.089" v="284" actId="22"/>
          <ac:spMkLst>
            <pc:docMk/>
            <pc:sldMk cId="1431765218" sldId="265"/>
            <ac:spMk id="5" creationId="{64926659-C8A6-81B8-8C48-5636C4FB442D}"/>
          </ac:spMkLst>
        </pc:spChg>
      </pc:sldChg>
      <pc:sldChg chg="addSp mod">
        <pc:chgData name="Teppo Kuusela" userId="fbbbb698-8c1b-418e-bbe8-881ecf2f4ed7" providerId="ADAL" clId="{5DB5C8D9-66A3-4D76-A7A1-8D27BE0F8E77}" dt="2026-07-31T09:57:10.301" v="293" actId="22"/>
        <pc:sldMkLst>
          <pc:docMk/>
          <pc:sldMk cId="1110018512" sldId="267"/>
        </pc:sldMkLst>
        <pc:spChg chg="add">
          <ac:chgData name="Teppo Kuusela" userId="fbbbb698-8c1b-418e-bbe8-881ecf2f4ed7" providerId="ADAL" clId="{5DB5C8D9-66A3-4D76-A7A1-8D27BE0F8E77}" dt="2026-07-31T09:57:10.301" v="293" actId="22"/>
          <ac:spMkLst>
            <pc:docMk/>
            <pc:sldMk cId="1110018512" sldId="267"/>
            <ac:spMk id="6" creationId="{51C5655B-AA28-4372-3886-AE802D1EFA5B}"/>
          </ac:spMkLst>
        </pc:spChg>
      </pc:sldChg>
      <pc:sldChg chg="modSp mod">
        <pc:chgData name="Teppo Kuusela" userId="fbbbb698-8c1b-418e-bbe8-881ecf2f4ed7" providerId="ADAL" clId="{5DB5C8D9-66A3-4D76-A7A1-8D27BE0F8E77}" dt="2026-07-31T09:36:48.386" v="194" actId="404"/>
        <pc:sldMkLst>
          <pc:docMk/>
          <pc:sldMk cId="1336520640" sldId="268"/>
        </pc:sldMkLst>
        <pc:spChg chg="mod">
          <ac:chgData name="Teppo Kuusela" userId="fbbbb698-8c1b-418e-bbe8-881ecf2f4ed7" providerId="ADAL" clId="{5DB5C8D9-66A3-4D76-A7A1-8D27BE0F8E77}" dt="2026-07-31T09:36:21.037" v="188" actId="404"/>
          <ac:spMkLst>
            <pc:docMk/>
            <pc:sldMk cId="1336520640" sldId="268"/>
            <ac:spMk id="7" creationId="{0DC112D1-9A34-C4CF-5BA6-5B86D2F6B20E}"/>
          </ac:spMkLst>
        </pc:spChg>
        <pc:spChg chg="mod">
          <ac:chgData name="Teppo Kuusela" userId="fbbbb698-8c1b-418e-bbe8-881ecf2f4ed7" providerId="ADAL" clId="{5DB5C8D9-66A3-4D76-A7A1-8D27BE0F8E77}" dt="2026-07-31T09:36:36.988" v="192" actId="404"/>
          <ac:spMkLst>
            <pc:docMk/>
            <pc:sldMk cId="1336520640" sldId="268"/>
            <ac:spMk id="9" creationId="{BCA2C092-888A-9E3A-417D-82E8E8626641}"/>
          </ac:spMkLst>
        </pc:spChg>
        <pc:spChg chg="mod">
          <ac:chgData name="Teppo Kuusela" userId="fbbbb698-8c1b-418e-bbe8-881ecf2f4ed7" providerId="ADAL" clId="{5DB5C8D9-66A3-4D76-A7A1-8D27BE0F8E77}" dt="2026-07-31T09:36:30.017" v="191" actId="403"/>
          <ac:spMkLst>
            <pc:docMk/>
            <pc:sldMk cId="1336520640" sldId="268"/>
            <ac:spMk id="10" creationId="{DDB9AA6D-2DD5-5B09-318F-E66BAEE621BC}"/>
          </ac:spMkLst>
        </pc:spChg>
        <pc:spChg chg="mod">
          <ac:chgData name="Teppo Kuusela" userId="fbbbb698-8c1b-418e-bbe8-881ecf2f4ed7" providerId="ADAL" clId="{5DB5C8D9-66A3-4D76-A7A1-8D27BE0F8E77}" dt="2026-07-31T09:36:43.263" v="193" actId="404"/>
          <ac:spMkLst>
            <pc:docMk/>
            <pc:sldMk cId="1336520640" sldId="268"/>
            <ac:spMk id="12" creationId="{F1CDE8F5-3365-9A8C-AE58-F85564ADFA2F}"/>
          </ac:spMkLst>
        </pc:spChg>
        <pc:spChg chg="mod">
          <ac:chgData name="Teppo Kuusela" userId="fbbbb698-8c1b-418e-bbe8-881ecf2f4ed7" providerId="ADAL" clId="{5DB5C8D9-66A3-4D76-A7A1-8D27BE0F8E77}" dt="2026-07-31T09:36:48.386" v="194" actId="404"/>
          <ac:spMkLst>
            <pc:docMk/>
            <pc:sldMk cId="1336520640" sldId="268"/>
            <ac:spMk id="13" creationId="{4873953F-9D28-BDE9-C268-F2E35977C742}"/>
          </ac:spMkLst>
        </pc:spChg>
      </pc:sldChg>
      <pc:sldChg chg="addSp mod">
        <pc:chgData name="Teppo Kuusela" userId="fbbbb698-8c1b-418e-bbe8-881ecf2f4ed7" providerId="ADAL" clId="{5DB5C8D9-66A3-4D76-A7A1-8D27BE0F8E77}" dt="2026-07-31T09:57:03.732" v="291" actId="22"/>
        <pc:sldMkLst>
          <pc:docMk/>
          <pc:sldMk cId="3029468179" sldId="272"/>
        </pc:sldMkLst>
        <pc:spChg chg="add">
          <ac:chgData name="Teppo Kuusela" userId="fbbbb698-8c1b-418e-bbe8-881ecf2f4ed7" providerId="ADAL" clId="{5DB5C8D9-66A3-4D76-A7A1-8D27BE0F8E77}" dt="2026-07-31T09:57:03.732" v="291" actId="22"/>
          <ac:spMkLst>
            <pc:docMk/>
            <pc:sldMk cId="3029468179" sldId="272"/>
            <ac:spMk id="5" creationId="{B8789FD9-1AF3-EB26-DE61-5A5C1985F0E8}"/>
          </ac:spMkLst>
        </pc:spChg>
      </pc:sldChg>
      <pc:sldChg chg="addSp modSp mod">
        <pc:chgData name="Teppo Kuusela" userId="fbbbb698-8c1b-418e-bbe8-881ecf2f4ed7" providerId="ADAL" clId="{5DB5C8D9-66A3-4D76-A7A1-8D27BE0F8E77}" dt="2026-07-31T09:57:00.148" v="290" actId="22"/>
        <pc:sldMkLst>
          <pc:docMk/>
          <pc:sldMk cId="4256802356" sldId="274"/>
        </pc:sldMkLst>
        <pc:spChg chg="mod">
          <ac:chgData name="Teppo Kuusela" userId="fbbbb698-8c1b-418e-bbe8-881ecf2f4ed7" providerId="ADAL" clId="{5DB5C8D9-66A3-4D76-A7A1-8D27BE0F8E77}" dt="2026-07-31T09:56:56.890" v="289" actId="1076"/>
          <ac:spMkLst>
            <pc:docMk/>
            <pc:sldMk cId="4256802356" sldId="274"/>
            <ac:spMk id="2" creationId="{4D687EE8-019A-76BD-370F-1911FEA8E052}"/>
          </ac:spMkLst>
        </pc:spChg>
        <pc:spChg chg="add">
          <ac:chgData name="Teppo Kuusela" userId="fbbbb698-8c1b-418e-bbe8-881ecf2f4ed7" providerId="ADAL" clId="{5DB5C8D9-66A3-4D76-A7A1-8D27BE0F8E77}" dt="2026-07-31T09:57:00.148" v="290" actId="22"/>
          <ac:spMkLst>
            <pc:docMk/>
            <pc:sldMk cId="4256802356" sldId="274"/>
            <ac:spMk id="4" creationId="{D9255468-E330-BB99-99B6-12D85B599C1C}"/>
          </ac:spMkLst>
        </pc:spChg>
      </pc:sldChg>
      <pc:sldChg chg="addSp mod">
        <pc:chgData name="Teppo Kuusela" userId="fbbbb698-8c1b-418e-bbe8-881ecf2f4ed7" providerId="ADAL" clId="{5DB5C8D9-66A3-4D76-A7A1-8D27BE0F8E77}" dt="2026-07-31T09:57:07.543" v="292" actId="22"/>
        <pc:sldMkLst>
          <pc:docMk/>
          <pc:sldMk cId="1018502176" sldId="275"/>
        </pc:sldMkLst>
        <pc:spChg chg="add">
          <ac:chgData name="Teppo Kuusela" userId="fbbbb698-8c1b-418e-bbe8-881ecf2f4ed7" providerId="ADAL" clId="{5DB5C8D9-66A3-4D76-A7A1-8D27BE0F8E77}" dt="2026-07-31T09:57:07.543" v="292" actId="22"/>
          <ac:spMkLst>
            <pc:docMk/>
            <pc:sldMk cId="1018502176" sldId="275"/>
            <ac:spMk id="6" creationId="{C9D2AA8D-B09F-7E0A-31DD-6EC42D0F0B7D}"/>
          </ac:spMkLst>
        </pc:spChg>
      </pc:sldChg>
      <pc:sldChg chg="addSp mod">
        <pc:chgData name="Teppo Kuusela" userId="fbbbb698-8c1b-418e-bbe8-881ecf2f4ed7" providerId="ADAL" clId="{5DB5C8D9-66A3-4D76-A7A1-8D27BE0F8E77}" dt="2026-07-31T09:56:47.952" v="287" actId="22"/>
        <pc:sldMkLst>
          <pc:docMk/>
          <pc:sldMk cId="1772362236" sldId="277"/>
        </pc:sldMkLst>
        <pc:spChg chg="add">
          <ac:chgData name="Teppo Kuusela" userId="fbbbb698-8c1b-418e-bbe8-881ecf2f4ed7" providerId="ADAL" clId="{5DB5C8D9-66A3-4D76-A7A1-8D27BE0F8E77}" dt="2026-07-31T09:56:47.952" v="287" actId="22"/>
          <ac:spMkLst>
            <pc:docMk/>
            <pc:sldMk cId="1772362236" sldId="277"/>
            <ac:spMk id="6" creationId="{15A686D0-5987-AFD3-34D8-3890FA2616F2}"/>
          </ac:spMkLst>
        </pc:spChg>
      </pc:sldChg>
      <pc:sldChg chg="del">
        <pc:chgData name="Teppo Kuusela" userId="fbbbb698-8c1b-418e-bbe8-881ecf2f4ed7" providerId="ADAL" clId="{5DB5C8D9-66A3-4D76-A7A1-8D27BE0F8E77}" dt="2026-07-31T09:54:37.122" v="280" actId="47"/>
        <pc:sldMkLst>
          <pc:docMk/>
          <pc:sldMk cId="1982830291" sldId="279"/>
        </pc:sldMkLst>
      </pc:sldChg>
      <pc:sldChg chg="modSp mod">
        <pc:chgData name="Teppo Kuusela" userId="fbbbb698-8c1b-418e-bbe8-881ecf2f4ed7" providerId="ADAL" clId="{5DB5C8D9-66A3-4D76-A7A1-8D27BE0F8E77}" dt="2026-07-31T09:57:46.043" v="296" actId="113"/>
        <pc:sldMkLst>
          <pc:docMk/>
          <pc:sldMk cId="2085600688" sldId="280"/>
        </pc:sldMkLst>
        <pc:spChg chg="mod">
          <ac:chgData name="Teppo Kuusela" userId="fbbbb698-8c1b-418e-bbe8-881ecf2f4ed7" providerId="ADAL" clId="{5DB5C8D9-66A3-4D76-A7A1-8D27BE0F8E77}" dt="2026-07-31T09:57:46.043" v="296" actId="113"/>
          <ac:spMkLst>
            <pc:docMk/>
            <pc:sldMk cId="2085600688" sldId="280"/>
            <ac:spMk id="3" creationId="{39EAD985-04B0-B018-7320-B2739FADEE9D}"/>
          </ac:spMkLst>
        </pc:spChg>
      </pc:sldChg>
      <pc:sldChg chg="addSp mod">
        <pc:chgData name="Teppo Kuusela" userId="fbbbb698-8c1b-418e-bbe8-881ecf2f4ed7" providerId="ADAL" clId="{5DB5C8D9-66A3-4D76-A7A1-8D27BE0F8E77}" dt="2026-07-31T09:57:17.662" v="295" actId="22"/>
        <pc:sldMkLst>
          <pc:docMk/>
          <pc:sldMk cId="3349494055" sldId="281"/>
        </pc:sldMkLst>
        <pc:spChg chg="add">
          <ac:chgData name="Teppo Kuusela" userId="fbbbb698-8c1b-418e-bbe8-881ecf2f4ed7" providerId="ADAL" clId="{5DB5C8D9-66A3-4D76-A7A1-8D27BE0F8E77}" dt="2026-07-31T09:57:17.662" v="295" actId="22"/>
          <ac:spMkLst>
            <pc:docMk/>
            <pc:sldMk cId="3349494055" sldId="281"/>
            <ac:spMk id="9" creationId="{E0DC74B4-B35E-519F-9334-98F078231E50}"/>
          </ac:spMkLst>
        </pc:spChg>
      </pc:sldChg>
      <pc:sldChg chg="addSp modSp add mod">
        <pc:chgData name="Teppo Kuusela" userId="fbbbb698-8c1b-418e-bbe8-881ecf2f4ed7" providerId="ADAL" clId="{5DB5C8D9-66A3-4D76-A7A1-8D27BE0F8E77}" dt="2026-07-31T09:58:28.212" v="313" actId="20577"/>
        <pc:sldMkLst>
          <pc:docMk/>
          <pc:sldMk cId="42520119" sldId="283"/>
        </pc:sldMkLst>
        <pc:spChg chg="mod">
          <ac:chgData name="Teppo Kuusela" userId="fbbbb698-8c1b-418e-bbe8-881ecf2f4ed7" providerId="ADAL" clId="{5DB5C8D9-66A3-4D76-A7A1-8D27BE0F8E77}" dt="2026-07-31T09:38:45.392" v="205" actId="1076"/>
          <ac:spMkLst>
            <pc:docMk/>
            <pc:sldMk cId="42520119" sldId="283"/>
            <ac:spMk id="2" creationId="{D5618EBB-C27C-2483-E121-49B39C65EDDC}"/>
          </ac:spMkLst>
        </pc:spChg>
        <pc:spChg chg="mod">
          <ac:chgData name="Teppo Kuusela" userId="fbbbb698-8c1b-418e-bbe8-881ecf2f4ed7" providerId="ADAL" clId="{5DB5C8D9-66A3-4D76-A7A1-8D27BE0F8E77}" dt="2026-07-31T09:58:28.212" v="313" actId="20577"/>
          <ac:spMkLst>
            <pc:docMk/>
            <pc:sldMk cId="42520119" sldId="283"/>
            <ac:spMk id="3" creationId="{C9F54994-331F-3159-84FB-1C3022459332}"/>
          </ac:spMkLst>
        </pc:spChg>
        <pc:picChg chg="add mod">
          <ac:chgData name="Teppo Kuusela" userId="fbbbb698-8c1b-418e-bbe8-881ecf2f4ed7" providerId="ADAL" clId="{5DB5C8D9-66A3-4D76-A7A1-8D27BE0F8E77}" dt="2026-07-31T09:39:59.865" v="226" actId="1076"/>
          <ac:picMkLst>
            <pc:docMk/>
            <pc:sldMk cId="42520119" sldId="283"/>
            <ac:picMk id="5" creationId="{77D39BE8-3620-CC2E-CEFF-0B0A8E26D349}"/>
          </ac:picMkLst>
        </pc:picChg>
      </pc:sldChg>
      <pc:sldChg chg="modSp add mod">
        <pc:chgData name="Teppo Kuusela" userId="fbbbb698-8c1b-418e-bbe8-881ecf2f4ed7" providerId="ADAL" clId="{5DB5C8D9-66A3-4D76-A7A1-8D27BE0F8E77}" dt="2026-07-31T09:58:04.771" v="304" actId="20577"/>
        <pc:sldMkLst>
          <pc:docMk/>
          <pc:sldMk cId="3729613010" sldId="284"/>
        </pc:sldMkLst>
        <pc:spChg chg="mod">
          <ac:chgData name="Teppo Kuusela" userId="fbbbb698-8c1b-418e-bbe8-881ecf2f4ed7" providerId="ADAL" clId="{5DB5C8D9-66A3-4D76-A7A1-8D27BE0F8E77}" dt="2026-07-31T09:58:04.771" v="304" actId="20577"/>
          <ac:spMkLst>
            <pc:docMk/>
            <pc:sldMk cId="3729613010" sldId="284"/>
            <ac:spMk id="3" creationId="{BC36350B-75AB-0F82-77BE-14AF91B6C7BD}"/>
          </ac:spMkLst>
        </pc:spChg>
      </pc:sldChg>
      <pc:sldChg chg="modSp add mod">
        <pc:chgData name="Teppo Kuusela" userId="fbbbb698-8c1b-418e-bbe8-881ecf2f4ed7" providerId="ADAL" clId="{5DB5C8D9-66A3-4D76-A7A1-8D27BE0F8E77}" dt="2026-07-31T09:53:55.107" v="279" actId="20577"/>
        <pc:sldMkLst>
          <pc:docMk/>
          <pc:sldMk cId="914827467" sldId="285"/>
        </pc:sldMkLst>
        <pc:spChg chg="mod">
          <ac:chgData name="Teppo Kuusela" userId="fbbbb698-8c1b-418e-bbe8-881ecf2f4ed7" providerId="ADAL" clId="{5DB5C8D9-66A3-4D76-A7A1-8D27BE0F8E77}" dt="2026-07-31T09:53:55.107" v="279" actId="20577"/>
          <ac:spMkLst>
            <pc:docMk/>
            <pc:sldMk cId="914827467" sldId="285"/>
            <ac:spMk id="2" creationId="{B1264698-49A3-D680-F719-B6DDFD6E4397}"/>
          </ac:spMkLst>
        </pc:spChg>
      </pc:sldChg>
      <pc:sldChg chg="add del">
        <pc:chgData name="Teppo Kuusela" userId="fbbbb698-8c1b-418e-bbe8-881ecf2f4ed7" providerId="ADAL" clId="{5DB5C8D9-66A3-4D76-A7A1-8D27BE0F8E77}" dt="2026-07-31T09:39:57.658" v="225"/>
        <pc:sldMkLst>
          <pc:docMk/>
          <pc:sldMk cId="1209506914" sldId="285"/>
        </pc:sldMkLst>
      </pc:sldChg>
      <pc:sldMasterChg chg="addSp delSp mod">
        <pc:chgData name="Teppo Kuusela" userId="fbbbb698-8c1b-418e-bbe8-881ecf2f4ed7" providerId="ADAL" clId="{5DB5C8D9-66A3-4D76-A7A1-8D27BE0F8E77}" dt="2026-07-31T09:40:24.166" v="230" actId="33475"/>
        <pc:sldMasterMkLst>
          <pc:docMk/>
          <pc:sldMasterMk cId="1034520112" sldId="2147483648"/>
        </pc:sldMasterMkLst>
        <pc:spChg chg="add del">
          <ac:chgData name="Teppo Kuusela" userId="fbbbb698-8c1b-418e-bbe8-881ecf2f4ed7" providerId="ADAL" clId="{5DB5C8D9-66A3-4D76-A7A1-8D27BE0F8E77}" dt="2026-07-31T09:40:24.166" v="230" actId="33475"/>
          <ac:spMkLst>
            <pc:docMk/>
            <pc:sldMasterMk cId="1034520112" sldId="2147483648"/>
            <ac:spMk id="8" creationId="{13AE1A28-7F51-D575-2BFD-1E221ADED6BE}"/>
          </ac:spMkLst>
        </pc:sp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31.7.2026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31.7.2026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31.7.2026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31.7.2026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31.7.2026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31.7.2026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31.7.2026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31.7.2026</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treetartutopia.com/2024/10/08/16-powerful-images-climate-change-addressed-through-graffiti-and-street-art/" TargetMode="External"/><Relationship Id="rId2" Type="http://schemas.openxmlformats.org/officeDocument/2006/relationships/hyperlink" Target="https://tieteentermipankki.fi/wiki/Taidehistoria:aktivistinen_taid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muotoilupakki.fi/" TargetMode="External"/><Relationship Id="rId2" Type="http://schemas.openxmlformats.org/officeDocument/2006/relationships/hyperlink" Target="https://publicdomainreview.org/collection/a-19th-century-vision-of-the-year-200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kemuboost.fi/kestavyys-murros/" TargetMode="External"/><Relationship Id="rId2" Type="http://schemas.openxmlformats.org/officeDocument/2006/relationships/hyperlink" Target="https://kemuboost.fi/ohjeita-ja-materiaalia-opettajille/kemu-video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kestavakehitys.fi/agenda-2030"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51EB195E-70D1-F3E8-3489-6364281415E5}"/>
              </a:ext>
            </a:extLst>
          </p:cNvPr>
          <p:cNvSpPr/>
          <p:nvPr/>
        </p:nvSpPr>
        <p:spPr>
          <a:xfrm>
            <a:off x="2838490" y="706109"/>
            <a:ext cx="6510897" cy="4908819"/>
          </a:xfrm>
          <a:prstGeom prst="rect">
            <a:avLst/>
          </a:prstGeom>
          <a:solidFill>
            <a:srgbClr val="BBD1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2834105" y="1716377"/>
            <a:ext cx="6509413" cy="2627979"/>
          </a:xfrm>
        </p:spPr>
        <p:txBody>
          <a:bodyPr>
            <a:normAutofit fontScale="90000"/>
          </a:bodyPr>
          <a:lstStyle/>
          <a:p>
            <a:pPr>
              <a:lnSpc>
                <a:spcPct val="100000"/>
              </a:lnSpc>
            </a:pPr>
            <a:r>
              <a:rPr lang="fi-FI" sz="7200" dirty="0">
                <a:latin typeface="Alasassy Caps"/>
              </a:rPr>
              <a:t>Kestävä utopia</a:t>
            </a:r>
            <a:br>
              <a:rPr lang="fi-FI" sz="7200" dirty="0">
                <a:latin typeface="Alasassy Caps"/>
              </a:rPr>
            </a:br>
            <a:br>
              <a:rPr lang="fi-FI" dirty="0">
                <a:latin typeface="Consolas"/>
              </a:rPr>
            </a:br>
            <a:r>
              <a:rPr lang="fi-FI" sz="2200" b="1" dirty="0">
                <a:latin typeface="Consolas"/>
              </a:rPr>
              <a:t>Alakoulun</a:t>
            </a:r>
            <a:r>
              <a:rPr lang="fi-FI" sz="2200" dirty="0">
                <a:latin typeface="Consolas"/>
              </a:rPr>
              <a:t> kuvataiteen MOK-kokonaisuus kestävyysmurroksesta</a:t>
            </a:r>
          </a:p>
        </p:txBody>
      </p:sp>
      <p:sp>
        <p:nvSpPr>
          <p:cNvPr id="3" name="Alaotsikko 2"/>
          <p:cNvSpPr>
            <a:spLocks noGrp="1"/>
          </p:cNvSpPr>
          <p:nvPr>
            <p:ph type="subTitle" idx="1"/>
          </p:nvPr>
        </p:nvSpPr>
        <p:spPr>
          <a:xfrm>
            <a:off x="3220781" y="4946447"/>
            <a:ext cx="5735052" cy="1655762"/>
          </a:xfrm>
        </p:spPr>
        <p:txBody>
          <a:bodyPr vert="horz" lIns="91440" tIns="45720" rIns="91440" bIns="45720" rtlCol="0" anchor="t">
            <a:normAutofit/>
          </a:bodyPr>
          <a:lstStyle/>
          <a:p>
            <a:r>
              <a:rPr lang="fi-FI" sz="1600" dirty="0">
                <a:latin typeface="Consolas"/>
              </a:rPr>
              <a:t>Saara Metsämäki &amp; Ulriika Mutanen </a:t>
            </a:r>
          </a:p>
          <a:p>
            <a:r>
              <a:rPr lang="fi-FI" sz="1600" dirty="0">
                <a:latin typeface="Consolas"/>
              </a:rPr>
              <a:t>2025</a:t>
            </a:r>
          </a:p>
        </p:txBody>
      </p:sp>
      <p:pic>
        <p:nvPicPr>
          <p:cNvPr id="8" name="Kuva 7">
            <a:extLst>
              <a:ext uri="{FF2B5EF4-FFF2-40B4-BE49-F238E27FC236}">
                <a16:creationId xmlns:a16="http://schemas.microsoft.com/office/drawing/2014/main" id="{DB6C06D6-BBD7-4678-C07C-8D59861D93CB}"/>
              </a:ext>
            </a:extLst>
          </p:cNvPr>
          <p:cNvPicPr>
            <a:picLocks noChangeAspect="1"/>
          </p:cNvPicPr>
          <p:nvPr/>
        </p:nvPicPr>
        <p:blipFill>
          <a:blip r:embed="rId2"/>
          <a:stretch>
            <a:fillRect/>
          </a:stretch>
        </p:blipFill>
        <p:spPr>
          <a:xfrm>
            <a:off x="7566086" y="-309430"/>
            <a:ext cx="4019041" cy="2653679"/>
          </a:xfrm>
          <a:prstGeom prst="rect">
            <a:avLst/>
          </a:prstGeom>
        </p:spPr>
      </p:pic>
      <p:pic>
        <p:nvPicPr>
          <p:cNvPr id="10" name="Kuva 9">
            <a:extLst>
              <a:ext uri="{FF2B5EF4-FFF2-40B4-BE49-F238E27FC236}">
                <a16:creationId xmlns:a16="http://schemas.microsoft.com/office/drawing/2014/main" id="{BC9ECD52-D395-2DB3-16EA-9DC7F0EC9530}"/>
              </a:ext>
            </a:extLst>
          </p:cNvPr>
          <p:cNvPicPr>
            <a:picLocks noChangeAspect="1"/>
          </p:cNvPicPr>
          <p:nvPr/>
        </p:nvPicPr>
        <p:blipFill>
          <a:blip r:embed="rId2"/>
          <a:stretch>
            <a:fillRect/>
          </a:stretch>
        </p:blipFill>
        <p:spPr>
          <a:xfrm>
            <a:off x="598365" y="3429000"/>
            <a:ext cx="3350110" cy="2252322"/>
          </a:xfrm>
          <a:prstGeom prst="rect">
            <a:avLst/>
          </a:prstGeom>
        </p:spPr>
      </p:pic>
      <p:pic>
        <p:nvPicPr>
          <p:cNvPr id="5" name="Graphic 4">
            <a:extLst>
              <a:ext uri="{FF2B5EF4-FFF2-40B4-BE49-F238E27FC236}">
                <a16:creationId xmlns:a16="http://schemas.microsoft.com/office/drawing/2014/main" id="{4D728A29-9D3C-53D6-6736-E0D259FAF0C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5638800"/>
            <a:ext cx="12192000" cy="1219200"/>
          </a:xfrm>
          <a:prstGeom prst="rect">
            <a:avLst/>
          </a:prstGeom>
        </p:spPr>
      </p:pic>
    </p:spTree>
    <p:extLst>
      <p:ext uri="{BB962C8B-B14F-4D97-AF65-F5344CB8AC3E}">
        <p14:creationId xmlns:p14="http://schemas.microsoft.com/office/powerpoint/2010/main" val="782385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DC7D6"/>
        </a:solidFill>
        <a:effectLst/>
      </p:bgPr>
    </p:bg>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12BFAF9D-D0F6-4527-5719-C99066C8EAA6}"/>
              </a:ext>
            </a:extLst>
          </p:cNvPr>
          <p:cNvSpPr/>
          <p:nvPr/>
        </p:nvSpPr>
        <p:spPr>
          <a:xfrm>
            <a:off x="7854" y="4522"/>
            <a:ext cx="12184926" cy="6834132"/>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7FF0E911-4A1A-F9BB-A889-E82104629F5D}"/>
              </a:ext>
            </a:extLst>
          </p:cNvPr>
          <p:cNvSpPr>
            <a:spLocks noGrp="1"/>
          </p:cNvSpPr>
          <p:nvPr>
            <p:ph type="title"/>
          </p:nvPr>
        </p:nvSpPr>
        <p:spPr/>
        <p:txBody>
          <a:bodyPr/>
          <a:lstStyle/>
          <a:p>
            <a:r>
              <a:rPr lang="fi-FI" b="1" dirty="0">
                <a:latin typeface="Alasassy Caps"/>
              </a:rPr>
              <a:t>Taiteella vaikuttamisesta</a:t>
            </a:r>
          </a:p>
        </p:txBody>
      </p:sp>
      <p:sp>
        <p:nvSpPr>
          <p:cNvPr id="3" name="Content Placeholder 2">
            <a:extLst>
              <a:ext uri="{FF2B5EF4-FFF2-40B4-BE49-F238E27FC236}">
                <a16:creationId xmlns:a16="http://schemas.microsoft.com/office/drawing/2014/main" id="{08EF224A-CF5A-F310-3D1D-D78A69EC1C85}"/>
              </a:ext>
            </a:extLst>
          </p:cNvPr>
          <p:cNvSpPr>
            <a:spLocks noGrp="1"/>
          </p:cNvSpPr>
          <p:nvPr>
            <p:ph idx="1"/>
          </p:nvPr>
        </p:nvSpPr>
        <p:spPr>
          <a:xfrm>
            <a:off x="421257" y="1710606"/>
            <a:ext cx="11335109" cy="4955186"/>
          </a:xfrm>
        </p:spPr>
        <p:txBody>
          <a:bodyPr vert="horz" lIns="91440" tIns="45720" rIns="91440" bIns="45720" rtlCol="0" anchor="t">
            <a:normAutofit fontScale="92500" lnSpcReduction="10000"/>
          </a:bodyPr>
          <a:lstStyle/>
          <a:p>
            <a:r>
              <a:rPr lang="fi-FI" sz="2400" b="1" err="1">
                <a:latin typeface="Consolas"/>
              </a:rPr>
              <a:t>Artivismi</a:t>
            </a:r>
            <a:r>
              <a:rPr lang="fi-FI" sz="2400" dirty="0">
                <a:latin typeface="Consolas"/>
              </a:rPr>
              <a:t>: Muutokseen pyrkivää taidetta, joka tuo selvästi esiin taiteilijan mielipiteet</a:t>
            </a:r>
            <a:endParaRPr lang="en-US" sz="2400" dirty="0">
              <a:latin typeface="Consolas"/>
            </a:endParaRPr>
          </a:p>
          <a:p>
            <a:pPr lvl="1">
              <a:buFont typeface="Courier New" panose="020B0604020202020204" pitchFamily="34" charset="0"/>
              <a:buChar char="o"/>
            </a:pPr>
            <a:r>
              <a:rPr lang="fi-FI" sz="1800" dirty="0">
                <a:latin typeface="Consolas"/>
              </a:rPr>
              <a:t>Tieteen termipankin määritelmä aktivistiselle taiteelle </a:t>
            </a:r>
            <a:r>
              <a:rPr lang="fi-FI" sz="1800" dirty="0">
                <a:latin typeface="Consolas"/>
                <a:hlinkClick r:id="rId2"/>
              </a:rPr>
              <a:t>https://tieteentermipankki.fi/wiki/Taidehistoria:aktivistinen_taide</a:t>
            </a:r>
            <a:r>
              <a:rPr lang="fi-FI" sz="1800" dirty="0">
                <a:latin typeface="Consolas"/>
              </a:rPr>
              <a:t> </a:t>
            </a:r>
            <a:endParaRPr lang="en-US" sz="1800" dirty="0">
              <a:latin typeface="Consolas"/>
            </a:endParaRPr>
          </a:p>
          <a:p>
            <a:endParaRPr lang="fi-FI" sz="1800" dirty="0">
              <a:latin typeface="Consolas"/>
            </a:endParaRPr>
          </a:p>
          <a:p>
            <a:r>
              <a:rPr lang="fi-FI" sz="2400" dirty="0">
                <a:latin typeface="Consolas"/>
              </a:rPr>
              <a:t>Kuvissa ja taideteoksissa on aina monta eri tulkinnantasoa. Kuvat voivat viestiä eri asioita eri ihmisille. </a:t>
            </a:r>
            <a:endParaRPr lang="en-US" sz="2400" dirty="0">
              <a:latin typeface="Consolas"/>
            </a:endParaRPr>
          </a:p>
          <a:p>
            <a:r>
              <a:rPr lang="fi-FI" sz="2400" dirty="0">
                <a:latin typeface="Consolas"/>
              </a:rPr>
              <a:t>Ohessa linkki, jossa katutaide-esimerkkejä kantaaottavista ilmastoaiheisista taideteoksista:</a:t>
            </a:r>
            <a:endParaRPr lang="en-US" sz="2400" dirty="0">
              <a:latin typeface="Consolas"/>
            </a:endParaRPr>
          </a:p>
          <a:p>
            <a:pPr lvl="1">
              <a:buFont typeface="Courier New" panose="020B0604020202020204" pitchFamily="34" charset="0"/>
              <a:buChar char="o"/>
            </a:pPr>
            <a:r>
              <a:rPr lang="fi-FI" sz="1800" dirty="0">
                <a:latin typeface="Consolas"/>
                <a:hlinkClick r:id="rId3"/>
              </a:rPr>
              <a:t>https://streetartutopia.com/2024/10/08/16-powerful-images-climate-change-addressed-through-graffiti-and-street-art/</a:t>
            </a:r>
            <a:r>
              <a:rPr lang="fi-FI" sz="1800" dirty="0">
                <a:latin typeface="Consolas"/>
              </a:rPr>
              <a:t> </a:t>
            </a:r>
          </a:p>
          <a:p>
            <a:pPr marL="457200" lvl="1" indent="0">
              <a:buNone/>
            </a:pPr>
            <a:endParaRPr lang="fi-FI" dirty="0">
              <a:latin typeface="Consolas"/>
            </a:endParaRPr>
          </a:p>
          <a:p>
            <a:pPr marL="457200" lvl="1" indent="0">
              <a:buNone/>
            </a:pPr>
            <a:endParaRPr lang="fi-FI" dirty="0">
              <a:latin typeface="Consolas"/>
            </a:endParaRPr>
          </a:p>
          <a:p>
            <a:pPr marL="457200" lvl="1" indent="0">
              <a:buNone/>
            </a:pPr>
            <a:r>
              <a:rPr lang="fi-FI" dirty="0">
                <a:latin typeface="Consolas"/>
              </a:rPr>
              <a:t>Voit keskustella taiteella vaikuttamisesta ja vaikuttavista kuvista diassa näkyvien apukysymysten avulla!</a:t>
            </a:r>
          </a:p>
        </p:txBody>
      </p:sp>
      <p:sp>
        <p:nvSpPr>
          <p:cNvPr id="5" name="TextBox 4">
            <a:extLst>
              <a:ext uri="{FF2B5EF4-FFF2-40B4-BE49-F238E27FC236}">
                <a16:creationId xmlns:a16="http://schemas.microsoft.com/office/drawing/2014/main" id="{B8789FD9-1AF3-EB26-DE61-5A5C1985F0E8}"/>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3029468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70594BD8-2F7F-5FB0-7605-57CE1A4E0910}"/>
              </a:ext>
            </a:extLst>
          </p:cNvPr>
          <p:cNvSpPr/>
          <p:nvPr/>
        </p:nvSpPr>
        <p:spPr>
          <a:xfrm>
            <a:off x="7854" y="4522"/>
            <a:ext cx="12184926" cy="6834132"/>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74400256-BEE2-E050-8E80-7A5B7AC77232}"/>
              </a:ext>
            </a:extLst>
          </p:cNvPr>
          <p:cNvSpPr>
            <a:spLocks noGrp="1"/>
          </p:cNvSpPr>
          <p:nvPr>
            <p:ph type="title"/>
          </p:nvPr>
        </p:nvSpPr>
        <p:spPr/>
        <p:txBody>
          <a:bodyPr>
            <a:normAutofit/>
          </a:bodyPr>
          <a:lstStyle/>
          <a:p>
            <a:r>
              <a:rPr lang="fi-FI" b="1" dirty="0">
                <a:latin typeface="Alasassy Caps"/>
              </a:rPr>
              <a:t>Utopia ja muotoiluprosessi</a:t>
            </a:r>
            <a:r>
              <a:rPr lang="fi-FI" sz="2800" b="1" dirty="0">
                <a:latin typeface="Alasassy Caps"/>
              </a:rPr>
              <a:t> </a:t>
            </a:r>
            <a:endParaRPr lang="fi-FI" dirty="0">
              <a:latin typeface="Alasassy Caps"/>
            </a:endParaRPr>
          </a:p>
        </p:txBody>
      </p:sp>
      <p:sp>
        <p:nvSpPr>
          <p:cNvPr id="3" name="Content Placeholder 2">
            <a:extLst>
              <a:ext uri="{FF2B5EF4-FFF2-40B4-BE49-F238E27FC236}">
                <a16:creationId xmlns:a16="http://schemas.microsoft.com/office/drawing/2014/main" id="{C4B59F0F-111E-B76E-8B4B-C732DE3F1820}"/>
              </a:ext>
            </a:extLst>
          </p:cNvPr>
          <p:cNvSpPr>
            <a:spLocks noGrp="1"/>
          </p:cNvSpPr>
          <p:nvPr>
            <p:ph idx="1"/>
          </p:nvPr>
        </p:nvSpPr>
        <p:spPr>
          <a:xfrm>
            <a:off x="838200" y="1739361"/>
            <a:ext cx="10515600" cy="4897677"/>
          </a:xfrm>
        </p:spPr>
        <p:txBody>
          <a:bodyPr vert="horz" lIns="91440" tIns="45720" rIns="91440" bIns="45720" rtlCol="0" anchor="t">
            <a:normAutofit fontScale="77500" lnSpcReduction="20000"/>
          </a:bodyPr>
          <a:lstStyle/>
          <a:p>
            <a:pPr marL="0" indent="0">
              <a:buNone/>
            </a:pPr>
            <a:r>
              <a:rPr lang="fi-FI" b="1" dirty="0">
                <a:latin typeface="Consolas"/>
              </a:rPr>
              <a:t>Utopia</a:t>
            </a:r>
            <a:r>
              <a:rPr lang="fi-FI" dirty="0">
                <a:latin typeface="Consolas"/>
              </a:rPr>
              <a:t>: Ihanteellinen kuvitelma yhteiskunnasta tai paikasta, jota ei ole olemassa. Vertaa dystopia = tulevaisuuden uhkakuvat.</a:t>
            </a:r>
            <a:endParaRPr lang="fi-FI"/>
          </a:p>
          <a:p>
            <a:endParaRPr lang="fi-FI" dirty="0">
              <a:latin typeface="Consolas"/>
            </a:endParaRPr>
          </a:p>
          <a:p>
            <a:r>
              <a:rPr lang="fi-FI" dirty="0">
                <a:latin typeface="Consolas"/>
              </a:rPr>
              <a:t>Utopian määrittely oppilaille esim. Muumilaakson kautta: paikka, jossa kaikki tulevat toimeen keskenään, ei kiusaamista, kaikki saavat olla sellaisia kuin ovat, ja kaikki eteen tulevat ongelmat ratkeaa aina parhain päin. Elo sopusoinnussa, ketään ei jätetä yksin tai ulkopuolelle.</a:t>
            </a:r>
          </a:p>
          <a:p>
            <a:pPr marL="0" indent="0">
              <a:buNone/>
            </a:pPr>
            <a:endParaRPr lang="fi-FI" dirty="0">
              <a:latin typeface="Consolas"/>
            </a:endParaRPr>
          </a:p>
          <a:p>
            <a:r>
              <a:rPr lang="fi-FI" dirty="0">
                <a:latin typeface="Consolas"/>
              </a:rPr>
              <a:t>Utopistinen laitteen muotoilu: tämänkin hetken laitteet, tuotteet ja ratkaisut ovat joskus olleet vain hulluja ideoita, mutta hulluista ideoista on lopulta syntynyt nykypäivän käyttöesineitä (esim. ensimmäinen puhelin vs. kosketusnäytöllinen älypuhelin)</a:t>
            </a:r>
          </a:p>
          <a:p>
            <a:pPr lvl="1"/>
            <a:r>
              <a:rPr lang="fi-FI" sz="2600" dirty="0">
                <a:latin typeface="Consolas"/>
              </a:rPr>
              <a:t>Esimerkkinä: Ranskalaisen taiteilijan Jean-Marc </a:t>
            </a:r>
            <a:r>
              <a:rPr lang="fi-FI" sz="2600" err="1">
                <a:latin typeface="Consolas"/>
              </a:rPr>
              <a:t>Cotên</a:t>
            </a:r>
            <a:r>
              <a:rPr lang="fi-FI" sz="2600" dirty="0">
                <a:latin typeface="Consolas"/>
              </a:rPr>
              <a:t> tulevaisuudenvisiot vuodelta 1899: </a:t>
            </a:r>
            <a:r>
              <a:rPr lang="fi-FI" sz="2600" dirty="0">
                <a:latin typeface="Consolas"/>
                <a:hlinkClick r:id="rId2"/>
              </a:rPr>
              <a:t>https://publicdomainreview.org/collection/a-19th-century-vision-of-the-year-2000/</a:t>
            </a:r>
            <a:r>
              <a:rPr lang="fi-FI" sz="2600" dirty="0">
                <a:latin typeface="Consolas"/>
              </a:rPr>
              <a:t> </a:t>
            </a:r>
            <a:endParaRPr lang="en-US" sz="2600" dirty="0">
              <a:latin typeface="Consolas"/>
            </a:endParaRPr>
          </a:p>
          <a:p>
            <a:pPr lvl="1"/>
            <a:r>
              <a:rPr lang="en-US" sz="2600" dirty="0" err="1">
                <a:latin typeface="Consolas"/>
              </a:rPr>
              <a:t>Kestävästä</a:t>
            </a:r>
            <a:r>
              <a:rPr lang="en-US" sz="2600" dirty="0">
                <a:latin typeface="Consolas"/>
              </a:rPr>
              <a:t> </a:t>
            </a:r>
            <a:r>
              <a:rPr lang="en-US" sz="2600" dirty="0" err="1">
                <a:latin typeface="Consolas"/>
              </a:rPr>
              <a:t>muotoilusta</a:t>
            </a:r>
            <a:r>
              <a:rPr lang="en-US" sz="2600" dirty="0">
                <a:latin typeface="Consolas"/>
              </a:rPr>
              <a:t>: </a:t>
            </a:r>
            <a:r>
              <a:rPr lang="en-US" sz="2600" dirty="0">
                <a:latin typeface="Consolas"/>
                <a:hlinkClick r:id="rId3"/>
              </a:rPr>
              <a:t>https://muotoilupakki.fi/</a:t>
            </a:r>
            <a:endParaRPr lang="fi-FI" sz="2600" dirty="0">
              <a:latin typeface="Consolas"/>
            </a:endParaRPr>
          </a:p>
          <a:p>
            <a:pPr marL="457200" lvl="1" indent="0">
              <a:buNone/>
            </a:pPr>
            <a:endParaRPr lang="fi-FI" sz="2200"/>
          </a:p>
        </p:txBody>
      </p:sp>
      <p:sp>
        <p:nvSpPr>
          <p:cNvPr id="6" name="TextBox 5">
            <a:extLst>
              <a:ext uri="{FF2B5EF4-FFF2-40B4-BE49-F238E27FC236}">
                <a16:creationId xmlns:a16="http://schemas.microsoft.com/office/drawing/2014/main" id="{C9D2AA8D-B09F-7E0A-31DD-6EC42D0F0B7D}"/>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1018502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CDD55068-CAA8-07B5-AE5E-CDCD78B44E58}"/>
              </a:ext>
            </a:extLst>
          </p:cNvPr>
          <p:cNvSpPr/>
          <p:nvPr/>
        </p:nvSpPr>
        <p:spPr>
          <a:xfrm>
            <a:off x="-5514" y="4522"/>
            <a:ext cx="12198294" cy="6847500"/>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F6A7140A-D4AE-A1D6-451C-738534E16AF6}"/>
              </a:ext>
            </a:extLst>
          </p:cNvPr>
          <p:cNvSpPr>
            <a:spLocks noGrp="1"/>
          </p:cNvSpPr>
          <p:nvPr>
            <p:ph type="title"/>
          </p:nvPr>
        </p:nvSpPr>
        <p:spPr/>
        <p:txBody>
          <a:bodyPr/>
          <a:lstStyle/>
          <a:p>
            <a:r>
              <a:rPr lang="fi-FI" b="1" dirty="0">
                <a:latin typeface="Alasassy Caps"/>
              </a:rPr>
              <a:t>Mainonnan tehokeinot</a:t>
            </a:r>
          </a:p>
        </p:txBody>
      </p:sp>
      <p:sp>
        <p:nvSpPr>
          <p:cNvPr id="3" name="Content Placeholder 2">
            <a:extLst>
              <a:ext uri="{FF2B5EF4-FFF2-40B4-BE49-F238E27FC236}">
                <a16:creationId xmlns:a16="http://schemas.microsoft.com/office/drawing/2014/main" id="{65F94E2C-08D7-525A-2E68-03E2B6963F42}"/>
              </a:ext>
            </a:extLst>
          </p:cNvPr>
          <p:cNvSpPr>
            <a:spLocks noGrp="1"/>
          </p:cNvSpPr>
          <p:nvPr>
            <p:ph idx="1"/>
          </p:nvPr>
        </p:nvSpPr>
        <p:spPr>
          <a:xfrm>
            <a:off x="838200" y="1868758"/>
            <a:ext cx="10515600" cy="4983941"/>
          </a:xfrm>
        </p:spPr>
        <p:txBody>
          <a:bodyPr vert="horz" lIns="91440" tIns="45720" rIns="91440" bIns="45720" rtlCol="0" anchor="ctr">
            <a:normAutofit lnSpcReduction="10000"/>
          </a:bodyPr>
          <a:lstStyle/>
          <a:p>
            <a:pPr marL="0" indent="0">
              <a:buNone/>
            </a:pPr>
            <a:r>
              <a:rPr lang="fi-FI" sz="2000" b="1" dirty="0">
                <a:latin typeface="Consolas"/>
              </a:rPr>
              <a:t>Kuvan sommittelu</a:t>
            </a:r>
            <a:r>
              <a:rPr lang="fi-FI" sz="2000" dirty="0">
                <a:latin typeface="Consolas"/>
              </a:rPr>
              <a:t> </a:t>
            </a:r>
            <a:endParaRPr lang="fi-FI" sz="2000" dirty="0">
              <a:latin typeface="Aptos" panose="020B0004020202020204"/>
            </a:endParaRPr>
          </a:p>
          <a:p>
            <a:pPr marL="342900" indent="-342900">
              <a:buFont typeface="Calibri" panose="020B0604020202020204" pitchFamily="34" charset="0"/>
              <a:buChar char="-"/>
            </a:pPr>
            <a:r>
              <a:rPr lang="fi-FI" sz="2000" dirty="0">
                <a:latin typeface="Consolas"/>
              </a:rPr>
              <a:t>tärkeät kuvat keskeisille paikoille</a:t>
            </a:r>
            <a:endParaRPr lang="fi-FI" sz="2000" dirty="0"/>
          </a:p>
          <a:p>
            <a:pPr marL="0" indent="0">
              <a:buNone/>
            </a:pPr>
            <a:r>
              <a:rPr lang="fi-FI" sz="2000" b="1" dirty="0">
                <a:latin typeface="Consolas"/>
              </a:rPr>
              <a:t>Kuvakulma</a:t>
            </a:r>
            <a:r>
              <a:rPr lang="fi-FI" sz="2000" dirty="0">
                <a:latin typeface="Consolas"/>
              </a:rPr>
              <a:t> </a:t>
            </a:r>
          </a:p>
          <a:p>
            <a:pPr marL="342900" indent="-342900">
              <a:buFont typeface="Calibri" panose="020B0604020202020204" pitchFamily="34" charset="0"/>
              <a:buChar char="-"/>
            </a:pPr>
            <a:r>
              <a:rPr lang="fi-FI" sz="2000" dirty="0">
                <a:latin typeface="Consolas"/>
              </a:rPr>
              <a:t>vertaa esim. ala- ja yläviistosta otettujen kuvien välittämää viestiä</a:t>
            </a:r>
            <a:endParaRPr lang="fi-FI"/>
          </a:p>
          <a:p>
            <a:pPr marL="0" indent="0">
              <a:buNone/>
            </a:pPr>
            <a:r>
              <a:rPr lang="fi-FI" sz="2000" b="1" dirty="0">
                <a:latin typeface="Consolas"/>
              </a:rPr>
              <a:t>Tekstien asettelu ja informaatio</a:t>
            </a:r>
            <a:r>
              <a:rPr lang="fi-FI" sz="2000" dirty="0">
                <a:latin typeface="Consolas"/>
              </a:rPr>
              <a:t>  </a:t>
            </a:r>
          </a:p>
          <a:p>
            <a:pPr marL="342900" indent="-342900">
              <a:buFont typeface="Calibri" panose="020B0604020202020204" pitchFamily="34" charset="0"/>
              <a:buChar char="-"/>
            </a:pPr>
            <a:r>
              <a:rPr lang="fi-FI" sz="2000" dirty="0">
                <a:latin typeface="Consolas"/>
              </a:rPr>
              <a:t>lyhyet ja ytimekkäät tekstit, kuvailevat sanavalinnat, fonttikoko suhteessa informaation tärkeyteen</a:t>
            </a:r>
            <a:endParaRPr lang="fi-FI" dirty="0"/>
          </a:p>
          <a:p>
            <a:pPr marL="0" indent="0">
              <a:buNone/>
            </a:pPr>
            <a:r>
              <a:rPr lang="fi-FI" sz="2000" b="1" dirty="0">
                <a:latin typeface="Consolas"/>
              </a:rPr>
              <a:t>Iskulauseet</a:t>
            </a:r>
            <a:r>
              <a:rPr lang="fi-FI" sz="2000" dirty="0">
                <a:latin typeface="Consolas"/>
              </a:rPr>
              <a:t>  </a:t>
            </a:r>
          </a:p>
          <a:p>
            <a:pPr marL="342900" indent="-342900">
              <a:buFont typeface="Calibri" panose="020B0604020202020204" pitchFamily="34" charset="0"/>
              <a:buChar char="-"/>
            </a:pPr>
            <a:r>
              <a:rPr lang="fi-FI" sz="2000" dirty="0">
                <a:latin typeface="Consolas"/>
              </a:rPr>
              <a:t>huomio luotettavan mainonnan ja esim. Ostos-tv –tyylisen mainonnan välillä</a:t>
            </a:r>
            <a:endParaRPr lang="fi-FI"/>
          </a:p>
          <a:p>
            <a:pPr marL="0" indent="0">
              <a:buNone/>
            </a:pPr>
            <a:r>
              <a:rPr lang="fi-FI" sz="2000" b="1" dirty="0">
                <a:latin typeface="Consolas"/>
              </a:rPr>
              <a:t>Kohderyhmä</a:t>
            </a:r>
            <a:r>
              <a:rPr lang="fi-FI" sz="2000" dirty="0">
                <a:latin typeface="Consolas"/>
              </a:rPr>
              <a:t> </a:t>
            </a:r>
          </a:p>
          <a:p>
            <a:pPr marL="342900" indent="-342900">
              <a:buFont typeface="Calibri" panose="020B0604020202020204" pitchFamily="34" charset="0"/>
              <a:buChar char="-"/>
            </a:pPr>
            <a:r>
              <a:rPr lang="fi-FI" sz="2000" dirty="0">
                <a:latin typeface="Consolas"/>
              </a:rPr>
              <a:t>kenen tarpeisiin mainos vastaa; Tuisku</a:t>
            </a:r>
            <a:endParaRPr lang="fi-FI" dirty="0"/>
          </a:p>
          <a:p>
            <a:pPr marL="0" indent="0">
              <a:buNone/>
            </a:pPr>
            <a:r>
              <a:rPr lang="fi-FI" sz="2000" b="1" dirty="0">
                <a:latin typeface="Consolas"/>
              </a:rPr>
              <a:t>Värit</a:t>
            </a:r>
            <a:r>
              <a:rPr lang="fi-FI" sz="2000" dirty="0">
                <a:latin typeface="Consolas"/>
              </a:rPr>
              <a:t> </a:t>
            </a:r>
            <a:endParaRPr lang="fi-FI">
              <a:latin typeface="Aptos" panose="020B0004020202020204"/>
            </a:endParaRPr>
          </a:p>
          <a:p>
            <a:pPr marL="0" indent="0">
              <a:buNone/>
            </a:pPr>
            <a:r>
              <a:rPr lang="fi-FI" sz="2000" dirty="0">
                <a:latin typeface="Consolas"/>
              </a:rPr>
              <a:t>- Millaisia tunteita/ mielikuvia eri värit herättävät?</a:t>
            </a:r>
            <a:endParaRPr lang="fi-FI" dirty="0"/>
          </a:p>
          <a:p>
            <a:pPr>
              <a:buFont typeface="Calibri" panose="020B0604020202020204" pitchFamily="34" charset="0"/>
              <a:buChar char="-"/>
            </a:pPr>
            <a:endParaRPr lang="fi-FI"/>
          </a:p>
        </p:txBody>
      </p:sp>
      <p:sp>
        <p:nvSpPr>
          <p:cNvPr id="6" name="TextBox 5">
            <a:extLst>
              <a:ext uri="{FF2B5EF4-FFF2-40B4-BE49-F238E27FC236}">
                <a16:creationId xmlns:a16="http://schemas.microsoft.com/office/drawing/2014/main" id="{51C5655B-AA28-4372-3886-AE802D1EFA5B}"/>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1110018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DACC7C38-1ED9-C1B9-E05B-54DDB4567341}"/>
              </a:ext>
            </a:extLst>
          </p:cNvPr>
          <p:cNvSpPr/>
          <p:nvPr/>
        </p:nvSpPr>
        <p:spPr>
          <a:xfrm>
            <a:off x="-5514" y="4522"/>
            <a:ext cx="12198294" cy="6847500"/>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B39A84E9-98AF-A778-D7DB-4441D996F348}"/>
              </a:ext>
            </a:extLst>
          </p:cNvPr>
          <p:cNvSpPr>
            <a:spLocks noGrp="1"/>
          </p:cNvSpPr>
          <p:nvPr>
            <p:ph type="title"/>
          </p:nvPr>
        </p:nvSpPr>
        <p:spPr>
          <a:xfrm>
            <a:off x="392502" y="106332"/>
            <a:ext cx="10515600" cy="1325563"/>
          </a:xfrm>
        </p:spPr>
        <p:txBody>
          <a:bodyPr/>
          <a:lstStyle/>
          <a:p>
            <a:r>
              <a:rPr lang="fi-FI" b="1" dirty="0">
                <a:latin typeface="Alasassy Caps"/>
              </a:rPr>
              <a:t>Opettajan ohjeet työskentelyyn 1/2</a:t>
            </a:r>
          </a:p>
        </p:txBody>
      </p:sp>
      <p:sp>
        <p:nvSpPr>
          <p:cNvPr id="3" name="Content Placeholder 2">
            <a:extLst>
              <a:ext uri="{FF2B5EF4-FFF2-40B4-BE49-F238E27FC236}">
                <a16:creationId xmlns:a16="http://schemas.microsoft.com/office/drawing/2014/main" id="{02DDBDC7-ADAE-AA53-2583-7B3B6A0F93D5}"/>
              </a:ext>
            </a:extLst>
          </p:cNvPr>
          <p:cNvSpPr>
            <a:spLocks noGrp="1"/>
          </p:cNvSpPr>
          <p:nvPr>
            <p:ph idx="1"/>
          </p:nvPr>
        </p:nvSpPr>
        <p:spPr>
          <a:xfrm>
            <a:off x="392502" y="1437437"/>
            <a:ext cx="11464505" cy="5415261"/>
          </a:xfrm>
        </p:spPr>
        <p:txBody>
          <a:bodyPr vert="horz" lIns="91440" tIns="45720" rIns="91440" bIns="45720" rtlCol="0" anchor="t">
            <a:normAutofit/>
          </a:bodyPr>
          <a:lstStyle/>
          <a:p>
            <a:pPr marL="457200" indent="-457200">
              <a:buAutoNum type="arabicPeriod"/>
            </a:pPr>
            <a:r>
              <a:rPr lang="fi-FI" sz="2000" dirty="0">
                <a:latin typeface="Consolas"/>
              </a:rPr>
              <a:t>Oppilaat jaetaan 2-3 hengen ryhmiin.</a:t>
            </a:r>
            <a:endParaRPr lang="fi-FI" dirty="0">
              <a:latin typeface="Consolas"/>
            </a:endParaRPr>
          </a:p>
          <a:p>
            <a:pPr marL="457200" indent="-457200">
              <a:buAutoNum type="arabicPeriod"/>
            </a:pPr>
            <a:r>
              <a:rPr lang="fi-FI" sz="2000" dirty="0">
                <a:latin typeface="Consolas"/>
              </a:rPr>
              <a:t>Tuiskun tulevaisuuden terveiset luetaan ääneen (opettaja tai oppilaat lukevat). Heijasta teksti luokan nähtäville tai jaa jokaiselle tekstitulosteet.</a:t>
            </a:r>
          </a:p>
          <a:p>
            <a:pPr marL="457200" indent="-457200">
              <a:buAutoNum type="arabicPeriod"/>
            </a:pPr>
            <a:r>
              <a:rPr lang="fi-FI" sz="2000" dirty="0">
                <a:latin typeface="Consolas"/>
              </a:rPr>
              <a:t>Jaa oppilaille paperit, joihin listaavat tekstistä nousevia ongelmakohtia. </a:t>
            </a:r>
          </a:p>
          <a:p>
            <a:pPr marL="457200" lvl="1" indent="0">
              <a:buNone/>
            </a:pPr>
            <a:r>
              <a:rPr lang="fi-FI" sz="2000" dirty="0">
                <a:latin typeface="Consolas"/>
              </a:rPr>
              <a:t>Ongelmakohtia ovat muun muassa:</a:t>
            </a:r>
          </a:p>
          <a:p>
            <a:pPr marL="742950" lvl="1" indent="-285750">
              <a:buFont typeface="Calibri" panose="020B0604020202020204" pitchFamily="34" charset="0"/>
              <a:buChar char="-"/>
            </a:pPr>
            <a:r>
              <a:rPr lang="fi-FI" sz="1800" b="1" dirty="0">
                <a:latin typeface="Consolas"/>
              </a:rPr>
              <a:t>3.-4. </a:t>
            </a:r>
            <a:r>
              <a:rPr lang="fi-FI" sz="1800" b="1" err="1">
                <a:latin typeface="Consolas"/>
              </a:rPr>
              <a:t>lk</a:t>
            </a:r>
            <a:r>
              <a:rPr lang="fi-FI" sz="1800" b="1" dirty="0">
                <a:latin typeface="Consolas"/>
              </a:rPr>
              <a:t>:</a:t>
            </a:r>
            <a:r>
              <a:rPr lang="fi-FI" sz="1800" dirty="0">
                <a:latin typeface="Consolas"/>
              </a:rPr>
              <a:t> lentämisen vaikutukset ilmastoon, matkustamisen kustannukset, leudot talvet, lumettomuus, talviliikuntamahdollisuuksien puute, eläinten  talvehtimisolosuhteet, ihmisten ostoskäyttäytyminen, tavaran / vaatteiden kertakäyttökulttuuri</a:t>
            </a:r>
          </a:p>
          <a:p>
            <a:pPr marL="742950" lvl="1" indent="-285750">
              <a:buFont typeface="Calibri" panose="020B0604020202020204" pitchFamily="34" charset="0"/>
              <a:buChar char="-"/>
            </a:pPr>
            <a:r>
              <a:rPr lang="fi-FI" sz="1800" b="1" dirty="0">
                <a:latin typeface="Consolas"/>
              </a:rPr>
              <a:t>5.-6. </a:t>
            </a:r>
            <a:r>
              <a:rPr lang="fi-FI" sz="1800" b="1" dirty="0" err="1">
                <a:latin typeface="Consolas"/>
              </a:rPr>
              <a:t>lk</a:t>
            </a:r>
            <a:r>
              <a:rPr lang="fi-FI" sz="1800" b="1" dirty="0">
                <a:latin typeface="Consolas"/>
              </a:rPr>
              <a:t>:</a:t>
            </a:r>
            <a:r>
              <a:rPr lang="fi-FI" sz="1800" dirty="0">
                <a:latin typeface="Consolas"/>
              </a:rPr>
              <a:t> ihmisten ostoskäyttäytyminen, tavaran / vaatteiden kertakäyttökulttuuri, tuotteiden valmistuksen kestämättömyys, ulkomaisten pikamuotiketjujen kannattaminen vs. kotimaiset vastuulliset tuottajat, leudot talvet, lumettomuus, eläinten    talvehtimisolosuhteet, talviliikuntamahdollisuuksien puute, lentämisen vaikutukset ilmastoon, matkustamisen kustannukset, aikaa vievät kestävät matkustustavat, elintarvikkeiden hinnannousu, satokausien lyheneminen, viljelyn ilmastovaikutukset, kaakaosadon niukkuus, kuivuus, kasvuolosuhteiden heikkeneminen</a:t>
            </a:r>
          </a:p>
        </p:txBody>
      </p:sp>
      <p:sp>
        <p:nvSpPr>
          <p:cNvPr id="5" name="TextBox 4">
            <a:extLst>
              <a:ext uri="{FF2B5EF4-FFF2-40B4-BE49-F238E27FC236}">
                <a16:creationId xmlns:a16="http://schemas.microsoft.com/office/drawing/2014/main" id="{C3F77121-5847-F9BA-3E8D-5D3C70B54B2E}"/>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1271041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F39D3-165D-E5DE-1655-994E5E594CBC}"/>
            </a:ext>
          </a:extLst>
        </p:cNvPr>
        <p:cNvGrpSpPr/>
        <p:nvPr/>
      </p:nvGrpSpPr>
      <p:grpSpPr>
        <a:xfrm>
          <a:off x="0" y="0"/>
          <a:ext cx="0" cy="0"/>
          <a:chOff x="0" y="0"/>
          <a:chExt cx="0" cy="0"/>
        </a:xfrm>
      </p:grpSpPr>
      <p:sp>
        <p:nvSpPr>
          <p:cNvPr id="6" name="Suorakulmio 5">
            <a:extLst>
              <a:ext uri="{FF2B5EF4-FFF2-40B4-BE49-F238E27FC236}">
                <a16:creationId xmlns:a16="http://schemas.microsoft.com/office/drawing/2014/main" id="{930BF00D-643F-36F5-E53A-991E994F6D09}"/>
              </a:ext>
            </a:extLst>
          </p:cNvPr>
          <p:cNvSpPr/>
          <p:nvPr/>
        </p:nvSpPr>
        <p:spPr>
          <a:xfrm>
            <a:off x="-178043" y="-168006"/>
            <a:ext cx="12543350" cy="7595122"/>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i-FI" dirty="0"/>
          </a:p>
        </p:txBody>
      </p:sp>
      <p:sp>
        <p:nvSpPr>
          <p:cNvPr id="2" name="Title 1">
            <a:extLst>
              <a:ext uri="{FF2B5EF4-FFF2-40B4-BE49-F238E27FC236}">
                <a16:creationId xmlns:a16="http://schemas.microsoft.com/office/drawing/2014/main" id="{B31D1574-152C-AD1D-824A-D0BC539A0B39}"/>
              </a:ext>
            </a:extLst>
          </p:cNvPr>
          <p:cNvSpPr>
            <a:spLocks noGrp="1"/>
          </p:cNvSpPr>
          <p:nvPr>
            <p:ph type="title"/>
          </p:nvPr>
        </p:nvSpPr>
        <p:spPr>
          <a:xfrm>
            <a:off x="392502" y="293238"/>
            <a:ext cx="7481978" cy="1411827"/>
          </a:xfrm>
        </p:spPr>
        <p:txBody>
          <a:bodyPr/>
          <a:lstStyle/>
          <a:p>
            <a:r>
              <a:rPr lang="fi-FI" b="1" dirty="0">
                <a:latin typeface="Alasassy Caps"/>
              </a:rPr>
              <a:t>Opettajan ohjeet työskentelyyn 2/2</a:t>
            </a:r>
          </a:p>
        </p:txBody>
      </p:sp>
      <p:sp>
        <p:nvSpPr>
          <p:cNvPr id="3" name="Content Placeholder 2">
            <a:extLst>
              <a:ext uri="{FF2B5EF4-FFF2-40B4-BE49-F238E27FC236}">
                <a16:creationId xmlns:a16="http://schemas.microsoft.com/office/drawing/2014/main" id="{CEFEB4D9-1B8A-9AFC-A448-A73354470377}"/>
              </a:ext>
            </a:extLst>
          </p:cNvPr>
          <p:cNvSpPr>
            <a:spLocks noGrp="1"/>
          </p:cNvSpPr>
          <p:nvPr>
            <p:ph idx="1"/>
          </p:nvPr>
        </p:nvSpPr>
        <p:spPr>
          <a:xfrm>
            <a:off x="766312" y="1437437"/>
            <a:ext cx="10644997" cy="5242733"/>
          </a:xfrm>
        </p:spPr>
        <p:txBody>
          <a:bodyPr vert="horz" lIns="91440" tIns="45720" rIns="91440" bIns="45720" rtlCol="0" anchor="t">
            <a:normAutofit/>
          </a:bodyPr>
          <a:lstStyle/>
          <a:p>
            <a:pPr marL="0" indent="0">
              <a:buNone/>
            </a:pPr>
            <a:endParaRPr lang="fi-FI" sz="2000" dirty="0">
              <a:latin typeface="Consolas"/>
            </a:endParaRPr>
          </a:p>
          <a:p>
            <a:pPr marL="0" indent="0">
              <a:buNone/>
            </a:pPr>
            <a:r>
              <a:rPr lang="fi-FI" sz="2000" dirty="0">
                <a:latin typeface="Consolas"/>
              </a:rPr>
              <a:t>Rakennettava laite kokoluokaltaan pöydälle sopiva. Käytettävät materiaalit kierrätysmateriaaleja ja muuta "</a:t>
            </a:r>
            <a:r>
              <a:rPr lang="fi-FI" sz="2000" dirty="0" err="1">
                <a:latin typeface="Consolas"/>
              </a:rPr>
              <a:t>ready</a:t>
            </a:r>
            <a:r>
              <a:rPr lang="fi-FI" sz="2000" dirty="0">
                <a:latin typeface="Consolas"/>
              </a:rPr>
              <a:t> made" -materiaalia, jota löytyy koululta varastoista jne. Tehdään laitteesta suunnitelma paperille ennen rakentelun aloittamista, jotta vältytään materiaalin tuhlaamiselta.</a:t>
            </a:r>
            <a:endParaRPr lang="en-US" sz="2000" dirty="0">
              <a:latin typeface="Consolas"/>
            </a:endParaRPr>
          </a:p>
          <a:p>
            <a:pPr marL="0" indent="0">
              <a:buNone/>
            </a:pPr>
            <a:endParaRPr lang="fi-FI" sz="2000" dirty="0">
              <a:latin typeface="Consolas"/>
            </a:endParaRPr>
          </a:p>
          <a:p>
            <a:pPr marL="0" indent="0">
              <a:buNone/>
            </a:pPr>
            <a:r>
              <a:rPr lang="fi-FI" sz="2000" dirty="0">
                <a:latin typeface="Consolas"/>
              </a:rPr>
              <a:t>Mainosjulisteet tehdään yksilötyönä. Julisteeseen voi tulostaa laitteen kuvan (huomioi laitetta kuvatessa yksivärinen tausta, valaistus ja kuvakulma), joka liimataan kollaasitekniikalla toteutettavaan mainosjulisteeseen. Voitte katsoa erilaisia mainosmalleja yhteisesti.</a:t>
            </a:r>
            <a:endParaRPr lang="en-US" sz="2000">
              <a:latin typeface="Consolas"/>
            </a:endParaRPr>
          </a:p>
          <a:p>
            <a:pPr marL="0" indent="0">
              <a:buNone/>
            </a:pPr>
            <a:endParaRPr lang="fi-FI" sz="2000" dirty="0">
              <a:latin typeface="Consolas"/>
            </a:endParaRPr>
          </a:p>
          <a:p>
            <a:pPr marL="0" indent="0">
              <a:buNone/>
            </a:pPr>
            <a:r>
              <a:rPr lang="fi-FI" sz="2000" dirty="0">
                <a:latin typeface="Consolas"/>
              </a:rPr>
              <a:t>Valmiiden laitteiden tai mainosjulisteiden yhteinen katselmus ja palaute.</a:t>
            </a:r>
            <a:endParaRPr lang="en-US" sz="2000" dirty="0">
              <a:latin typeface="Consolas"/>
            </a:endParaRPr>
          </a:p>
        </p:txBody>
      </p:sp>
      <p:sp>
        <p:nvSpPr>
          <p:cNvPr id="4" name="Tekstiruutu 3">
            <a:extLst>
              <a:ext uri="{FF2B5EF4-FFF2-40B4-BE49-F238E27FC236}">
                <a16:creationId xmlns:a16="http://schemas.microsoft.com/office/drawing/2014/main" id="{8608370C-9754-8FCF-987A-80FFB4843A87}"/>
              </a:ext>
            </a:extLst>
          </p:cNvPr>
          <p:cNvSpPr txBox="1"/>
          <p:nvPr/>
        </p:nvSpPr>
        <p:spPr>
          <a:xfrm>
            <a:off x="394102" y="1839405"/>
            <a:ext cx="48462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sz="2000" dirty="0">
                <a:latin typeface="Consolas"/>
              </a:rPr>
              <a:t>4.</a:t>
            </a:r>
          </a:p>
        </p:txBody>
      </p:sp>
      <p:sp>
        <p:nvSpPr>
          <p:cNvPr id="5" name="Tekstiruutu 4">
            <a:extLst>
              <a:ext uri="{FF2B5EF4-FFF2-40B4-BE49-F238E27FC236}">
                <a16:creationId xmlns:a16="http://schemas.microsoft.com/office/drawing/2014/main" id="{A3B60F94-2B40-6C8B-D71A-E0CEC2AB7E43}"/>
              </a:ext>
            </a:extLst>
          </p:cNvPr>
          <p:cNvSpPr txBox="1"/>
          <p:nvPr/>
        </p:nvSpPr>
        <p:spPr>
          <a:xfrm>
            <a:off x="391431" y="3432359"/>
            <a:ext cx="48354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sz="2000" dirty="0">
                <a:latin typeface="Consolas"/>
              </a:rPr>
              <a:t>5.</a:t>
            </a:r>
          </a:p>
        </p:txBody>
      </p:sp>
      <p:sp>
        <p:nvSpPr>
          <p:cNvPr id="7" name="Tekstiruutu 6">
            <a:extLst>
              <a:ext uri="{FF2B5EF4-FFF2-40B4-BE49-F238E27FC236}">
                <a16:creationId xmlns:a16="http://schemas.microsoft.com/office/drawing/2014/main" id="{6012CDAA-7BE6-6E24-777F-F9B697830C94}"/>
              </a:ext>
            </a:extLst>
          </p:cNvPr>
          <p:cNvSpPr txBox="1"/>
          <p:nvPr/>
        </p:nvSpPr>
        <p:spPr>
          <a:xfrm>
            <a:off x="395694" y="5134416"/>
            <a:ext cx="49792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sz="2000" dirty="0">
                <a:latin typeface="Consolas"/>
              </a:rPr>
              <a:t>6.</a:t>
            </a:r>
          </a:p>
        </p:txBody>
      </p:sp>
      <p:sp>
        <p:nvSpPr>
          <p:cNvPr id="9" name="TextBox 8">
            <a:extLst>
              <a:ext uri="{FF2B5EF4-FFF2-40B4-BE49-F238E27FC236}">
                <a16:creationId xmlns:a16="http://schemas.microsoft.com/office/drawing/2014/main" id="{E0DC74B4-B35E-519F-9334-98F078231E50}"/>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3349494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20220-2CD0-FD66-9D14-96F9EF287332}"/>
            </a:ext>
          </a:extLst>
        </p:cNvPr>
        <p:cNvGrpSpPr/>
        <p:nvPr/>
      </p:nvGrpSpPr>
      <p:grpSpPr>
        <a:xfrm>
          <a:off x="0" y="0"/>
          <a:ext cx="0" cy="0"/>
          <a:chOff x="0" y="0"/>
          <a:chExt cx="0" cy="0"/>
        </a:xfrm>
      </p:grpSpPr>
      <p:sp>
        <p:nvSpPr>
          <p:cNvPr id="6" name="Suorakulmio 5">
            <a:extLst>
              <a:ext uri="{FF2B5EF4-FFF2-40B4-BE49-F238E27FC236}">
                <a16:creationId xmlns:a16="http://schemas.microsoft.com/office/drawing/2014/main" id="{401DE888-56E3-A0B1-46AF-5F36CCAAE8A1}"/>
              </a:ext>
            </a:extLst>
          </p:cNvPr>
          <p:cNvSpPr/>
          <p:nvPr/>
        </p:nvSpPr>
        <p:spPr>
          <a:xfrm>
            <a:off x="2838490" y="706110"/>
            <a:ext cx="6510897" cy="4643130"/>
          </a:xfrm>
          <a:prstGeom prst="rect">
            <a:avLst/>
          </a:prstGeom>
          <a:solidFill>
            <a:srgbClr val="BBD1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B1264698-49A3-D680-F719-B6DDFD6E4397}"/>
              </a:ext>
            </a:extLst>
          </p:cNvPr>
          <p:cNvSpPr>
            <a:spLocks noGrp="1"/>
          </p:cNvSpPr>
          <p:nvPr>
            <p:ph type="ctrTitle"/>
          </p:nvPr>
        </p:nvSpPr>
        <p:spPr>
          <a:xfrm>
            <a:off x="2838490" y="1705798"/>
            <a:ext cx="6523790" cy="2441073"/>
          </a:xfrm>
        </p:spPr>
        <p:txBody>
          <a:bodyPr>
            <a:normAutofit fontScale="90000"/>
          </a:bodyPr>
          <a:lstStyle/>
          <a:p>
            <a:pPr>
              <a:lnSpc>
                <a:spcPct val="100000"/>
              </a:lnSpc>
            </a:pPr>
            <a:r>
              <a:rPr lang="fi-FI" sz="7200" dirty="0">
                <a:latin typeface="Alasassy Caps"/>
              </a:rPr>
              <a:t>Kestävä utopia</a:t>
            </a:r>
            <a:br>
              <a:rPr lang="fi-FI" sz="7200" dirty="0"/>
            </a:br>
            <a:br>
              <a:rPr lang="fi-FI" dirty="0">
                <a:latin typeface="Alasassy Caps"/>
              </a:rPr>
            </a:br>
            <a:r>
              <a:rPr lang="fi-FI" sz="2200" dirty="0">
                <a:latin typeface="Consolas"/>
              </a:rPr>
              <a:t>Peruskoulun 3.-6. luokkien kuvataiteen </a:t>
            </a:r>
            <a:br>
              <a:rPr lang="fi-FI" sz="2200" dirty="0">
                <a:latin typeface="Consolas"/>
              </a:rPr>
            </a:br>
            <a:r>
              <a:rPr lang="fi-FI" sz="2200" dirty="0">
                <a:latin typeface="Consolas"/>
              </a:rPr>
              <a:t>MOK-kokonaisuus kestävyysmurroksesta</a:t>
            </a:r>
          </a:p>
        </p:txBody>
      </p:sp>
      <p:sp>
        <p:nvSpPr>
          <p:cNvPr id="3" name="Alaotsikko 2">
            <a:extLst>
              <a:ext uri="{FF2B5EF4-FFF2-40B4-BE49-F238E27FC236}">
                <a16:creationId xmlns:a16="http://schemas.microsoft.com/office/drawing/2014/main" id="{80E788B4-E0D0-DC6E-5996-FD2F584C1BBB}"/>
              </a:ext>
            </a:extLst>
          </p:cNvPr>
          <p:cNvSpPr>
            <a:spLocks noGrp="1"/>
          </p:cNvSpPr>
          <p:nvPr>
            <p:ph type="subTitle" idx="1"/>
          </p:nvPr>
        </p:nvSpPr>
        <p:spPr>
          <a:xfrm>
            <a:off x="3226412" y="4496128"/>
            <a:ext cx="5735052" cy="1655762"/>
          </a:xfrm>
        </p:spPr>
        <p:txBody>
          <a:bodyPr vert="horz" lIns="91440" tIns="45720" rIns="91440" bIns="45720" rtlCol="0" anchor="t">
            <a:normAutofit/>
          </a:bodyPr>
          <a:lstStyle/>
          <a:p>
            <a:r>
              <a:rPr lang="fi-FI" sz="1600" dirty="0">
                <a:latin typeface="Consolas"/>
              </a:rPr>
              <a:t>Saara Metsämäki &amp; Ulriika Mutanen </a:t>
            </a:r>
          </a:p>
          <a:p>
            <a:r>
              <a:rPr lang="fi-FI" sz="1600" dirty="0">
                <a:latin typeface="Consolas"/>
              </a:rPr>
              <a:t>2025</a:t>
            </a:r>
          </a:p>
        </p:txBody>
      </p:sp>
      <p:pic>
        <p:nvPicPr>
          <p:cNvPr id="8" name="Kuva 7">
            <a:extLst>
              <a:ext uri="{FF2B5EF4-FFF2-40B4-BE49-F238E27FC236}">
                <a16:creationId xmlns:a16="http://schemas.microsoft.com/office/drawing/2014/main" id="{F83215B2-46F1-1C81-F262-D00F113A2790}"/>
              </a:ext>
            </a:extLst>
          </p:cNvPr>
          <p:cNvPicPr>
            <a:picLocks noChangeAspect="1"/>
          </p:cNvPicPr>
          <p:nvPr/>
        </p:nvPicPr>
        <p:blipFill>
          <a:blip r:embed="rId2"/>
          <a:stretch>
            <a:fillRect/>
          </a:stretch>
        </p:blipFill>
        <p:spPr>
          <a:xfrm>
            <a:off x="7623595" y="-352562"/>
            <a:ext cx="4019041" cy="2653679"/>
          </a:xfrm>
          <a:prstGeom prst="rect">
            <a:avLst/>
          </a:prstGeom>
        </p:spPr>
      </p:pic>
      <p:pic>
        <p:nvPicPr>
          <p:cNvPr id="10" name="Kuva 9">
            <a:extLst>
              <a:ext uri="{FF2B5EF4-FFF2-40B4-BE49-F238E27FC236}">
                <a16:creationId xmlns:a16="http://schemas.microsoft.com/office/drawing/2014/main" id="{55F86E5B-787C-9B2B-8ABA-26CE3CE051A1}"/>
              </a:ext>
            </a:extLst>
          </p:cNvPr>
          <p:cNvPicPr>
            <a:picLocks noChangeAspect="1"/>
          </p:cNvPicPr>
          <p:nvPr/>
        </p:nvPicPr>
        <p:blipFill>
          <a:blip r:embed="rId2"/>
          <a:stretch>
            <a:fillRect/>
          </a:stretch>
        </p:blipFill>
        <p:spPr>
          <a:xfrm>
            <a:off x="939609" y="3468896"/>
            <a:ext cx="3350110" cy="2252322"/>
          </a:xfrm>
          <a:prstGeom prst="rect">
            <a:avLst/>
          </a:prstGeom>
        </p:spPr>
      </p:pic>
      <p:pic>
        <p:nvPicPr>
          <p:cNvPr id="5" name="Graphic 4">
            <a:extLst>
              <a:ext uri="{FF2B5EF4-FFF2-40B4-BE49-F238E27FC236}">
                <a16:creationId xmlns:a16="http://schemas.microsoft.com/office/drawing/2014/main" id="{97394222-4B1E-E961-AD3F-DCDACDFB83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62" y="5542290"/>
            <a:ext cx="12192000" cy="1219200"/>
          </a:xfrm>
          <a:prstGeom prst="rect">
            <a:avLst/>
          </a:prstGeom>
        </p:spPr>
      </p:pic>
    </p:spTree>
    <p:extLst>
      <p:ext uri="{BB962C8B-B14F-4D97-AF65-F5344CB8AC3E}">
        <p14:creationId xmlns:p14="http://schemas.microsoft.com/office/powerpoint/2010/main" val="914827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D9201B8B-E148-A2AB-6A27-9B93953F847E}"/>
              </a:ext>
            </a:extLst>
          </p:cNvPr>
          <p:cNvSpPr/>
          <p:nvPr/>
        </p:nvSpPr>
        <p:spPr>
          <a:xfrm>
            <a:off x="95130" y="162674"/>
            <a:ext cx="12011745" cy="6540026"/>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3D97B2A1-C22B-3605-4B29-F7DC56BBF9B6}"/>
              </a:ext>
            </a:extLst>
          </p:cNvPr>
          <p:cNvSpPr>
            <a:spLocks noGrp="1"/>
          </p:cNvSpPr>
          <p:nvPr>
            <p:ph type="title"/>
          </p:nvPr>
        </p:nvSpPr>
        <p:spPr/>
        <p:txBody>
          <a:bodyPr/>
          <a:lstStyle/>
          <a:p>
            <a:r>
              <a:rPr lang="fi-FI" b="1" dirty="0">
                <a:latin typeface="Alasassy Caps"/>
              </a:rPr>
              <a:t>Kestävyysmurros</a:t>
            </a:r>
          </a:p>
        </p:txBody>
      </p:sp>
      <p:sp>
        <p:nvSpPr>
          <p:cNvPr id="3" name="Sisällön paikkamerkki 2">
            <a:extLst>
              <a:ext uri="{FF2B5EF4-FFF2-40B4-BE49-F238E27FC236}">
                <a16:creationId xmlns:a16="http://schemas.microsoft.com/office/drawing/2014/main" id="{39EAD985-04B0-B018-7320-B2739FADEE9D}"/>
              </a:ext>
            </a:extLst>
          </p:cNvPr>
          <p:cNvSpPr>
            <a:spLocks noGrp="1"/>
          </p:cNvSpPr>
          <p:nvPr>
            <p:ph idx="1"/>
          </p:nvPr>
        </p:nvSpPr>
        <p:spPr/>
        <p:txBody>
          <a:bodyPr/>
          <a:lstStyle/>
          <a:p>
            <a:r>
              <a:rPr lang="fi-FI" dirty="0"/>
              <a:t>Kestävyysmurros tarkoittaa mahdollisimman nopeaa, voimakasta ja pysyvää muutosta kohti parempaa ja kestävämpää tulevaisuutta. </a:t>
            </a:r>
          </a:p>
          <a:p>
            <a:r>
              <a:rPr lang="fi-FI" dirty="0"/>
              <a:t>Kestävyysmurroksessa muutamme tapaamme ajatella ja toimia paremmin luonnon ja maapallon huomioiviksi.</a:t>
            </a:r>
          </a:p>
          <a:p>
            <a:r>
              <a:rPr lang="fi-FI" dirty="0"/>
              <a:t>Tutustu kestävyysmurrokseen KEMU-verkkosivujen videon ja infon avulla: </a:t>
            </a:r>
          </a:p>
          <a:p>
            <a:pPr lvl="1"/>
            <a:r>
              <a:rPr lang="fi-FI" b="1" dirty="0"/>
              <a:t>KEMU-infovideo oppilaille kestävyysmurroksesta</a:t>
            </a:r>
          </a:p>
          <a:p>
            <a:pPr marL="457200" lvl="1" indent="0">
              <a:buNone/>
            </a:pPr>
            <a:r>
              <a:rPr lang="fi-FI" b="1" dirty="0"/>
              <a:t>	</a:t>
            </a:r>
            <a:r>
              <a:rPr lang="fi-FI" b="1" dirty="0">
                <a:sym typeface="Wingdings" panose="05000000000000000000" pitchFamily="2" charset="2"/>
              </a:rPr>
              <a:t> </a:t>
            </a:r>
            <a:r>
              <a:rPr lang="fi-FI" b="1" dirty="0">
                <a:hlinkClick r:id="rId2"/>
              </a:rPr>
              <a:t>KEMU-VIDEOT - KEMU </a:t>
            </a:r>
            <a:r>
              <a:rPr lang="fi-FI" b="1" dirty="0" err="1">
                <a:hlinkClick r:id="rId2"/>
              </a:rPr>
              <a:t>Boost</a:t>
            </a:r>
            <a:r>
              <a:rPr lang="fi-FI" b="1" dirty="0"/>
              <a:t> </a:t>
            </a:r>
          </a:p>
          <a:p>
            <a:pPr lvl="1"/>
            <a:r>
              <a:rPr lang="fi-FI" b="1" dirty="0"/>
              <a:t>KEMU-verkkosivut kestävyysmurroksesta</a:t>
            </a:r>
          </a:p>
          <a:p>
            <a:pPr marL="457200" lvl="1" indent="0">
              <a:buNone/>
            </a:pPr>
            <a:r>
              <a:rPr lang="fi-FI" b="1" dirty="0"/>
              <a:t>	</a:t>
            </a:r>
            <a:r>
              <a:rPr lang="fi-FI" b="1" dirty="0">
                <a:sym typeface="Wingdings" panose="05000000000000000000" pitchFamily="2" charset="2"/>
              </a:rPr>
              <a:t> </a:t>
            </a:r>
            <a:r>
              <a:rPr lang="fi-FI" b="1" dirty="0">
                <a:hlinkClick r:id="rId3"/>
              </a:rPr>
              <a:t>Kestävyysmurros - KEMU </a:t>
            </a:r>
            <a:r>
              <a:rPr lang="fi-FI" b="1" dirty="0" err="1">
                <a:hlinkClick r:id="rId3"/>
              </a:rPr>
              <a:t>Boost</a:t>
            </a:r>
            <a:r>
              <a:rPr lang="fi-FI" b="1" dirty="0"/>
              <a:t> </a:t>
            </a:r>
          </a:p>
        </p:txBody>
      </p:sp>
    </p:spTree>
    <p:extLst>
      <p:ext uri="{BB962C8B-B14F-4D97-AF65-F5344CB8AC3E}">
        <p14:creationId xmlns:p14="http://schemas.microsoft.com/office/powerpoint/2010/main" val="2085600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F10584CA-58A3-B8FF-B7A1-5DBD08E5C6E7}"/>
              </a:ext>
            </a:extLst>
          </p:cNvPr>
          <p:cNvSpPr/>
          <p:nvPr/>
        </p:nvSpPr>
        <p:spPr>
          <a:xfrm>
            <a:off x="227573" y="218935"/>
            <a:ext cx="9823636" cy="6417037"/>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8F4ADFF9-109A-66F7-B582-034F05D2F7DE}"/>
              </a:ext>
            </a:extLst>
          </p:cNvPr>
          <p:cNvSpPr>
            <a:spLocks noGrp="1"/>
          </p:cNvSpPr>
          <p:nvPr>
            <p:ph type="title"/>
          </p:nvPr>
        </p:nvSpPr>
        <p:spPr/>
        <p:txBody>
          <a:bodyPr/>
          <a:lstStyle/>
          <a:p>
            <a:r>
              <a:rPr lang="fi-FI" b="1" dirty="0">
                <a:latin typeface="Alasassy Caps"/>
              </a:rPr>
              <a:t>Laitteen rakentaminen</a:t>
            </a:r>
          </a:p>
        </p:txBody>
      </p:sp>
      <p:sp>
        <p:nvSpPr>
          <p:cNvPr id="3" name="Sisällön paikkamerkki 2">
            <a:extLst>
              <a:ext uri="{FF2B5EF4-FFF2-40B4-BE49-F238E27FC236}">
                <a16:creationId xmlns:a16="http://schemas.microsoft.com/office/drawing/2014/main" id="{78973D63-7A58-6EE6-9823-92D70E3DBF78}"/>
              </a:ext>
            </a:extLst>
          </p:cNvPr>
          <p:cNvSpPr>
            <a:spLocks noGrp="1"/>
          </p:cNvSpPr>
          <p:nvPr>
            <p:ph idx="1"/>
          </p:nvPr>
        </p:nvSpPr>
        <p:spPr>
          <a:xfrm>
            <a:off x="838200" y="1715014"/>
            <a:ext cx="8327924" cy="4461949"/>
          </a:xfrm>
        </p:spPr>
        <p:txBody>
          <a:bodyPr vert="horz" lIns="91440" tIns="45720" rIns="91440" bIns="45720" rtlCol="0" anchor="t">
            <a:normAutofit fontScale="92500"/>
          </a:bodyPr>
          <a:lstStyle/>
          <a:p>
            <a:pPr marL="514350" indent="-514350">
              <a:lnSpc>
                <a:spcPct val="150000"/>
              </a:lnSpc>
              <a:buAutoNum type="arabicPeriod"/>
            </a:pPr>
            <a:r>
              <a:rPr lang="fi-FI" sz="2400" dirty="0">
                <a:latin typeface="Consolas"/>
              </a:rPr>
              <a:t>KUUNTELE TUISKUN TARINA.</a:t>
            </a:r>
          </a:p>
          <a:p>
            <a:pPr marL="514350" indent="-514350">
              <a:lnSpc>
                <a:spcPct val="150000"/>
              </a:lnSpc>
              <a:buAutoNum type="arabicPeriod"/>
            </a:pPr>
            <a:r>
              <a:rPr lang="fi-FI" sz="2400" dirty="0">
                <a:latin typeface="Consolas"/>
              </a:rPr>
              <a:t>MIETI YHDESSÄ RYHMÄSI KANSSA TUISKUN MAINITSEMIA ONGELMIA.</a:t>
            </a:r>
          </a:p>
          <a:p>
            <a:pPr marL="514350" indent="-514350">
              <a:lnSpc>
                <a:spcPct val="150000"/>
              </a:lnSpc>
              <a:buAutoNum type="arabicPeriod"/>
            </a:pPr>
            <a:r>
              <a:rPr lang="fi-FI" sz="2400" dirty="0">
                <a:latin typeface="Consolas"/>
              </a:rPr>
              <a:t>MIETI, MILLÄ TAVOILLA ONGELMIA VOISI RATKAISTA.</a:t>
            </a:r>
          </a:p>
          <a:p>
            <a:pPr marL="514350" indent="-514350">
              <a:lnSpc>
                <a:spcPct val="150000"/>
              </a:lnSpc>
              <a:buAutoNum type="arabicPeriod"/>
            </a:pPr>
            <a:r>
              <a:rPr lang="fi-FI" sz="2400" dirty="0">
                <a:latin typeface="Consolas"/>
              </a:rPr>
              <a:t>SUUNNITTELE RYHMÄSI KANSSA LAITE, JOKA RATKAISEE JONKIN TUISKUN ONGELMISTA.</a:t>
            </a:r>
          </a:p>
          <a:p>
            <a:pPr marL="514350" indent="-514350">
              <a:lnSpc>
                <a:spcPct val="150000"/>
              </a:lnSpc>
              <a:buAutoNum type="arabicPeriod"/>
            </a:pPr>
            <a:r>
              <a:rPr lang="fi-FI" sz="2400" dirty="0">
                <a:latin typeface="Consolas"/>
              </a:rPr>
              <a:t>RAKENNA LAITE.</a:t>
            </a:r>
          </a:p>
          <a:p>
            <a:pPr marL="514350" indent="-514350">
              <a:lnSpc>
                <a:spcPct val="150000"/>
              </a:lnSpc>
              <a:buAutoNum type="arabicPeriod"/>
            </a:pPr>
            <a:endParaRPr lang="fi-FI"/>
          </a:p>
        </p:txBody>
      </p:sp>
      <p:pic>
        <p:nvPicPr>
          <p:cNvPr id="6" name="Kuva 5">
            <a:extLst>
              <a:ext uri="{FF2B5EF4-FFF2-40B4-BE49-F238E27FC236}">
                <a16:creationId xmlns:a16="http://schemas.microsoft.com/office/drawing/2014/main" id="{F1A1D362-879B-32CB-7753-E180A6774F49}"/>
              </a:ext>
            </a:extLst>
          </p:cNvPr>
          <p:cNvPicPr>
            <a:picLocks noChangeAspect="1"/>
          </p:cNvPicPr>
          <p:nvPr/>
        </p:nvPicPr>
        <p:blipFill>
          <a:blip r:embed="rId2"/>
          <a:stretch>
            <a:fillRect/>
          </a:stretch>
        </p:blipFill>
        <p:spPr>
          <a:xfrm>
            <a:off x="9851959" y="370180"/>
            <a:ext cx="2281508" cy="3272646"/>
          </a:xfrm>
          <a:prstGeom prst="rect">
            <a:avLst/>
          </a:prstGeom>
        </p:spPr>
      </p:pic>
      <p:pic>
        <p:nvPicPr>
          <p:cNvPr id="7" name="Kuva 6" descr="Kuva, joka sisältää kohteen origami, muotoilu&#10;&#10;Tekoälyllä luotu sisältö saattaa olla virheellistä.">
            <a:extLst>
              <a:ext uri="{FF2B5EF4-FFF2-40B4-BE49-F238E27FC236}">
                <a16:creationId xmlns:a16="http://schemas.microsoft.com/office/drawing/2014/main" id="{B94E38D6-1CAD-741C-C42B-1688F4D56FEB}"/>
              </a:ext>
            </a:extLst>
          </p:cNvPr>
          <p:cNvPicPr>
            <a:picLocks noChangeAspect="1"/>
          </p:cNvPicPr>
          <p:nvPr/>
        </p:nvPicPr>
        <p:blipFill>
          <a:blip r:embed="rId3"/>
          <a:stretch>
            <a:fillRect/>
          </a:stretch>
        </p:blipFill>
        <p:spPr>
          <a:xfrm>
            <a:off x="8023962" y="3435057"/>
            <a:ext cx="3044404" cy="4228431"/>
          </a:xfrm>
          <a:prstGeom prst="rect">
            <a:avLst/>
          </a:prstGeom>
        </p:spPr>
      </p:pic>
      <p:pic>
        <p:nvPicPr>
          <p:cNvPr id="9" name="Kuva 8" descr="Kuva, joka sisältää kohteen musta, pimeys&#10;&#10;Tekoälyllä luotu sisältö saattaa olla virheellistä.">
            <a:extLst>
              <a:ext uri="{FF2B5EF4-FFF2-40B4-BE49-F238E27FC236}">
                <a16:creationId xmlns:a16="http://schemas.microsoft.com/office/drawing/2014/main" id="{D84C2056-0296-32FA-C7B6-F9441657258D}"/>
              </a:ext>
            </a:extLst>
          </p:cNvPr>
          <p:cNvPicPr>
            <a:picLocks noChangeAspect="1"/>
          </p:cNvPicPr>
          <p:nvPr/>
        </p:nvPicPr>
        <p:blipFill>
          <a:blip r:embed="rId4"/>
          <a:stretch>
            <a:fillRect/>
          </a:stretch>
        </p:blipFill>
        <p:spPr>
          <a:xfrm>
            <a:off x="7943515" y="-67068"/>
            <a:ext cx="2461321" cy="3484159"/>
          </a:xfrm>
          <a:prstGeom prst="rect">
            <a:avLst/>
          </a:prstGeom>
        </p:spPr>
      </p:pic>
      <p:pic>
        <p:nvPicPr>
          <p:cNvPr id="13" name="Kuva 12" descr="Kuva, joka sisältää kohteen piirros, luonnos, kuvitus, taide&#10;&#10;Tekoälyllä luotu sisältö saattaa olla virheellistä.">
            <a:extLst>
              <a:ext uri="{FF2B5EF4-FFF2-40B4-BE49-F238E27FC236}">
                <a16:creationId xmlns:a16="http://schemas.microsoft.com/office/drawing/2014/main" id="{F856D6E4-7169-6B9D-A3B9-658B41FE4797}"/>
              </a:ext>
            </a:extLst>
          </p:cNvPr>
          <p:cNvPicPr>
            <a:picLocks noChangeAspect="1"/>
          </p:cNvPicPr>
          <p:nvPr/>
        </p:nvPicPr>
        <p:blipFill>
          <a:blip r:embed="rId5"/>
          <a:stretch>
            <a:fillRect/>
          </a:stretch>
        </p:blipFill>
        <p:spPr>
          <a:xfrm>
            <a:off x="9858074" y="2220549"/>
            <a:ext cx="2437280" cy="3451412"/>
          </a:xfrm>
          <a:prstGeom prst="rect">
            <a:avLst/>
          </a:prstGeom>
        </p:spPr>
      </p:pic>
    </p:spTree>
    <p:extLst>
      <p:ext uri="{BB962C8B-B14F-4D97-AF65-F5344CB8AC3E}">
        <p14:creationId xmlns:p14="http://schemas.microsoft.com/office/powerpoint/2010/main" val="2594665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A9B84ECC-57AF-496B-6A84-1888060A894C}"/>
              </a:ext>
            </a:extLst>
          </p:cNvPr>
          <p:cNvSpPr/>
          <p:nvPr/>
        </p:nvSpPr>
        <p:spPr>
          <a:xfrm>
            <a:off x="-5511" y="-9855"/>
            <a:ext cx="12198649" cy="7028856"/>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4" name="Kuva 3" descr="Kuva, joka sisältää kohteen Ihmisen kasvot, animaatio, kuvakaappaus&#10;&#10;Tekoälyllä luotu sisältö saattaa olla virheellistä.">
            <a:extLst>
              <a:ext uri="{FF2B5EF4-FFF2-40B4-BE49-F238E27FC236}">
                <a16:creationId xmlns:a16="http://schemas.microsoft.com/office/drawing/2014/main" id="{76E9927D-7C51-7594-0489-677F6C2C5FCE}"/>
              </a:ext>
            </a:extLst>
          </p:cNvPr>
          <p:cNvPicPr>
            <a:picLocks noChangeAspect="1"/>
          </p:cNvPicPr>
          <p:nvPr/>
        </p:nvPicPr>
        <p:blipFill>
          <a:blip r:embed="rId2"/>
          <a:stretch>
            <a:fillRect/>
          </a:stretch>
        </p:blipFill>
        <p:spPr>
          <a:xfrm>
            <a:off x="8141071" y="2970300"/>
            <a:ext cx="6074696" cy="4277876"/>
          </a:xfrm>
          <a:prstGeom prst="rect">
            <a:avLst/>
          </a:prstGeom>
        </p:spPr>
      </p:pic>
      <p:sp>
        <p:nvSpPr>
          <p:cNvPr id="14" name="Pilvi 13">
            <a:extLst>
              <a:ext uri="{FF2B5EF4-FFF2-40B4-BE49-F238E27FC236}">
                <a16:creationId xmlns:a16="http://schemas.microsoft.com/office/drawing/2014/main" id="{16277228-8289-5D14-5DFA-D3D276E69D71}"/>
              </a:ext>
            </a:extLst>
          </p:cNvPr>
          <p:cNvSpPr/>
          <p:nvPr/>
        </p:nvSpPr>
        <p:spPr>
          <a:xfrm rot="-900000">
            <a:off x="9974538" y="500318"/>
            <a:ext cx="1985369" cy="1754342"/>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ruutu 6">
            <a:extLst>
              <a:ext uri="{FF2B5EF4-FFF2-40B4-BE49-F238E27FC236}">
                <a16:creationId xmlns:a16="http://schemas.microsoft.com/office/drawing/2014/main" id="{8F24ABCC-422D-A3A4-47B8-87A452F71B48}"/>
              </a:ext>
            </a:extLst>
          </p:cNvPr>
          <p:cNvSpPr txBox="1"/>
          <p:nvPr/>
        </p:nvSpPr>
        <p:spPr>
          <a:xfrm>
            <a:off x="333776" y="340044"/>
            <a:ext cx="9643296" cy="60324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600" dirty="0">
                <a:latin typeface="Consolas"/>
                <a:cs typeface="Segoe UI"/>
              </a:rPr>
              <a:t>Huhtikuu 2050</a:t>
            </a:r>
            <a:r>
              <a:rPr lang="fi-FI" sz="1600" dirty="0">
                <a:latin typeface="Consolas"/>
              </a:rPr>
              <a:t> </a:t>
            </a:r>
          </a:p>
          <a:p>
            <a:endParaRPr lang="fi-FI" sz="1600">
              <a:cs typeface="Segoe UI"/>
            </a:endParaRPr>
          </a:p>
          <a:p>
            <a:pPr algn="just"/>
            <a:r>
              <a:rPr lang="fi-FI" sz="1600" dirty="0">
                <a:latin typeface="Consolas"/>
                <a:cs typeface="Segoe UI"/>
              </a:rPr>
              <a:t>Moi! Minun nimeni on Tuisku. Olen 10-vuotias koululainen Rovaniemeltä, joka tykkää pohtia asioita. Olen viime aikoina miettinyt, miksi mummi ja ukki asuvat niin kaukana - siis Helsingissä asti. Lisäksi olen miettinyt, miksi lentoliput sinne maksavat niin paljon. Ja miksi isä aina sanoo, ettei lentokoneella voi muutenkaan lentää mielin määrin? Olen kuullut, että turistitkin lentävät tänne Rovaniemelle Australiasta ja Japanista asti, ja ne ovat kaukana. Eivätkö olekin?</a:t>
            </a:r>
            <a:r>
              <a:rPr lang="fi-FI" sz="1600" dirty="0">
                <a:latin typeface="Consolas"/>
              </a:rPr>
              <a:t> </a:t>
            </a:r>
          </a:p>
          <a:p>
            <a:pPr algn="just"/>
            <a:endParaRPr lang="fi-FI" sz="1600" dirty="0">
              <a:latin typeface="Consolas"/>
            </a:endParaRPr>
          </a:p>
          <a:p>
            <a:pPr algn="just"/>
            <a:r>
              <a:rPr lang="fi-FI" sz="1600" dirty="0">
                <a:latin typeface="Consolas"/>
                <a:cs typeface="Segoe UI"/>
              </a:rPr>
              <a:t>Olen myös miettinyt, että minun pitäisi varmaankin keksiä uusi harrastus. Tykkään hiihtää ja luistella, mutta tänäkään talvena ei satanut tarpeeksi lunta, eikä pakkastakaan ollut kuin yhtenä päivänä. Koko talvena ei siis ollut hiihtolatuja, eikä ulkojäitä. Miksiköhän talvet ovat niin lämpimiä? Entä, miten käy eläinten, jotka haluaisivat nukkua lumikiepissä, mutta lunta ei ole?</a:t>
            </a:r>
            <a:r>
              <a:rPr lang="fi-FI" sz="1600" dirty="0">
                <a:latin typeface="Consolas"/>
              </a:rPr>
              <a:t> </a:t>
            </a:r>
          </a:p>
          <a:p>
            <a:pPr algn="just"/>
            <a:endParaRPr lang="fi-FI" dirty="0">
              <a:latin typeface="Consolas"/>
            </a:endParaRPr>
          </a:p>
          <a:p>
            <a:pPr algn="just"/>
            <a:r>
              <a:rPr lang="fi-FI" sz="1600" dirty="0">
                <a:latin typeface="Consolas"/>
                <a:cs typeface="Segoe UI"/>
              </a:rPr>
              <a:t>Sitten olen vielä miettinyt ensi syksyä. Menen neljännelle luokalle ja haluaisin taas uuden koulurepun. Haluaisin myös uuden penaalin, uuden hupparin, uudet farkut, uuden takin ja uudet lenkkarit. Miksiköhän äiti sanoo, että uutta reppua ei tarvitse ostaa joka vuosi? Ja, miksi äiti haluaa ensin katsoa aina kirpputoreilta sopivia vaatteita, kun kaupasta niitä löytyisi aivan varmasti? </a:t>
            </a:r>
            <a:r>
              <a:rPr lang="fi-FI" sz="1600" dirty="0">
                <a:latin typeface="Consolas"/>
              </a:rPr>
              <a:t> </a:t>
            </a:r>
            <a:endParaRPr lang="fi-FI" dirty="0">
              <a:latin typeface="Consolas"/>
            </a:endParaRPr>
          </a:p>
          <a:p>
            <a:pPr algn="just"/>
            <a:endParaRPr lang="fi-FI" sz="1600" dirty="0">
              <a:latin typeface="Consolas"/>
            </a:endParaRPr>
          </a:p>
          <a:p>
            <a:pPr algn="just"/>
            <a:r>
              <a:rPr lang="fi-FI" sz="1600" dirty="0">
                <a:latin typeface="Consolas"/>
                <a:cs typeface="Segoe UI"/>
              </a:rPr>
              <a:t>Tällaisia asioita olen viime aikoina pohtinut. Haluaisin niin kovasti löytää kaikkiin asioihin vastauksen ja ongelmiin ratkaisun. Voi, kunpa minulla olisi laite, jonka avulla pystyisin ratkaisemaan kaikki minua mietityttävät mysteerit.</a:t>
            </a:r>
            <a:r>
              <a:rPr lang="fi-FI" sz="1600" dirty="0">
                <a:latin typeface="Consolas"/>
              </a:rPr>
              <a:t> </a:t>
            </a:r>
            <a:endParaRPr lang="fi-FI" dirty="0">
              <a:latin typeface="Consolas"/>
            </a:endParaRPr>
          </a:p>
        </p:txBody>
      </p:sp>
      <p:pic>
        <p:nvPicPr>
          <p:cNvPr id="13" name="Kuva 12" descr="Kuva, joka sisältää kohteen kenkä, jalkineet&#10;&#10;Tekoälyllä luotu sisältö saattaa olla virheellistä.">
            <a:extLst>
              <a:ext uri="{FF2B5EF4-FFF2-40B4-BE49-F238E27FC236}">
                <a16:creationId xmlns:a16="http://schemas.microsoft.com/office/drawing/2014/main" id="{80B3926D-9F70-952C-783D-B014CDE5F864}"/>
              </a:ext>
            </a:extLst>
          </p:cNvPr>
          <p:cNvPicPr>
            <a:picLocks noChangeAspect="1"/>
          </p:cNvPicPr>
          <p:nvPr/>
        </p:nvPicPr>
        <p:blipFill>
          <a:blip r:embed="rId3"/>
          <a:srcRect l="23418" t="36554" b="-155"/>
          <a:stretch>
            <a:fillRect/>
          </a:stretch>
        </p:blipFill>
        <p:spPr>
          <a:xfrm>
            <a:off x="10103391" y="622373"/>
            <a:ext cx="1741848" cy="2070441"/>
          </a:xfrm>
          <a:prstGeom prst="rect">
            <a:avLst/>
          </a:prstGeom>
        </p:spPr>
      </p:pic>
      <p:sp>
        <p:nvSpPr>
          <p:cNvPr id="15" name="Pilvi 14">
            <a:extLst>
              <a:ext uri="{FF2B5EF4-FFF2-40B4-BE49-F238E27FC236}">
                <a16:creationId xmlns:a16="http://schemas.microsoft.com/office/drawing/2014/main" id="{A20DCBB1-AB99-567A-C325-F85409BD745A}"/>
              </a:ext>
            </a:extLst>
          </p:cNvPr>
          <p:cNvSpPr/>
          <p:nvPr/>
        </p:nvSpPr>
        <p:spPr>
          <a:xfrm>
            <a:off x="10478507" y="2402920"/>
            <a:ext cx="681363" cy="568474"/>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lvi 15">
            <a:extLst>
              <a:ext uri="{FF2B5EF4-FFF2-40B4-BE49-F238E27FC236}">
                <a16:creationId xmlns:a16="http://schemas.microsoft.com/office/drawing/2014/main" id="{F0837C1D-BF61-B725-0D6B-E471169AAA88}"/>
              </a:ext>
            </a:extLst>
          </p:cNvPr>
          <p:cNvSpPr/>
          <p:nvPr/>
        </p:nvSpPr>
        <p:spPr>
          <a:xfrm>
            <a:off x="10970380" y="3221363"/>
            <a:ext cx="314476" cy="282222"/>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7" name="Pilvi 16">
            <a:extLst>
              <a:ext uri="{FF2B5EF4-FFF2-40B4-BE49-F238E27FC236}">
                <a16:creationId xmlns:a16="http://schemas.microsoft.com/office/drawing/2014/main" id="{BC33AE85-E6F5-7532-3B45-6B3679D4BC6D}"/>
              </a:ext>
            </a:extLst>
          </p:cNvPr>
          <p:cNvSpPr/>
          <p:nvPr/>
        </p:nvSpPr>
        <p:spPr>
          <a:xfrm>
            <a:off x="10724443" y="3721298"/>
            <a:ext cx="245936" cy="249969"/>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914616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3C3CF-C471-C52C-DDEA-7A6E681CCB67}"/>
            </a:ext>
          </a:extLst>
        </p:cNvPr>
        <p:cNvGrpSpPr/>
        <p:nvPr/>
      </p:nvGrpSpPr>
      <p:grpSpPr>
        <a:xfrm>
          <a:off x="0" y="0"/>
          <a:ext cx="0" cy="0"/>
          <a:chOff x="0" y="0"/>
          <a:chExt cx="0" cy="0"/>
        </a:xfrm>
      </p:grpSpPr>
      <p:sp>
        <p:nvSpPr>
          <p:cNvPr id="6" name="Suorakulmio 5">
            <a:extLst>
              <a:ext uri="{FF2B5EF4-FFF2-40B4-BE49-F238E27FC236}">
                <a16:creationId xmlns:a16="http://schemas.microsoft.com/office/drawing/2014/main" id="{479BB283-1447-C866-DABC-2837E4217198}"/>
              </a:ext>
            </a:extLst>
          </p:cNvPr>
          <p:cNvSpPr/>
          <p:nvPr/>
        </p:nvSpPr>
        <p:spPr>
          <a:xfrm>
            <a:off x="-6521" y="-37600"/>
            <a:ext cx="12905412" cy="6919386"/>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kstiruutu 6">
            <a:extLst>
              <a:ext uri="{FF2B5EF4-FFF2-40B4-BE49-F238E27FC236}">
                <a16:creationId xmlns:a16="http://schemas.microsoft.com/office/drawing/2014/main" id="{B8EF7F4D-82EB-6118-9B2B-15FCC154D38D}"/>
              </a:ext>
            </a:extLst>
          </p:cNvPr>
          <p:cNvSpPr txBox="1"/>
          <p:nvPr/>
        </p:nvSpPr>
        <p:spPr>
          <a:xfrm>
            <a:off x="2556670" y="180071"/>
            <a:ext cx="10134179" cy="69557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600" dirty="0">
                <a:latin typeface="Consolas"/>
              </a:rPr>
              <a:t>Hei, mummi ja ukki! Terveisiä syksyisestä Kittilästä! </a:t>
            </a:r>
            <a:endParaRPr lang="fi-FI" sz="1400" dirty="0">
              <a:latin typeface="Consolas"/>
            </a:endParaRPr>
          </a:p>
          <a:p>
            <a:endParaRPr lang="fi-FI" sz="1600" dirty="0">
              <a:latin typeface="Consolas"/>
            </a:endParaRPr>
          </a:p>
          <a:p>
            <a:pPr algn="just"/>
            <a:r>
              <a:rPr lang="fi-FI" sz="1600" dirty="0">
                <a:latin typeface="Consolas"/>
              </a:rPr>
              <a:t>Kuudes kouluvuosi on pian alkamassa. Minua jännittää kovasti, vaikka odotankin jo luokkakavereideni näkemistä. Haluaisin ostaa vielä uuden repun ja uusia kouluvaatteita, vaikka edelliset ovatkin vielä ihan hyviä. Olen nähnyt netissä sivuja, joissa myydään tosi halvalla leluja ja vaatteita. Näin siellä hienot lenkkarit, jotka maksoivat vain kaksi euroa. Voivatkohan niin halvat lenkkarit olla hyvät, vai menevätköhän heti rikki?</a:t>
            </a:r>
          </a:p>
          <a:p>
            <a:endParaRPr lang="fi-FI" sz="1600" dirty="0">
              <a:latin typeface="Consolas"/>
            </a:endParaRPr>
          </a:p>
          <a:p>
            <a:pPr algn="just"/>
            <a:r>
              <a:rPr lang="fi-FI" sz="1600" dirty="0">
                <a:latin typeface="Consolas"/>
              </a:rPr>
              <a:t>Toivoisin kovasti, että tänä vuonna tulisi oikea talvi. Lunta ei ole satanut enää moneen vuoteen, emmekä ole siksi päässeet koulussa hiihtämään tai luistelemaan pitkään aikaan. Äitiäkin harmittaa, kun hän ei pääse pilkkimään järven jäälle. Miksiköhän talvet ovat niin lämpimiä? Ja miten käy niiden eläinten, joiden kuuluisi nukkua lumikiepissä, mutta lunta ei ole? Joutsenetkaan eivät enää lähde syksyisin etelään, vaan jäävät tänne Lappiin talvehtimaan. En pidä lumettomista ja sateisista talvista lainkaan.</a:t>
            </a:r>
          </a:p>
          <a:p>
            <a:pPr algn="just"/>
            <a:endParaRPr lang="fi-FI" sz="1600" dirty="0">
              <a:latin typeface="Consolas"/>
            </a:endParaRPr>
          </a:p>
          <a:p>
            <a:pPr algn="just"/>
            <a:r>
              <a:rPr lang="fi-FI" sz="1600" dirty="0">
                <a:latin typeface="Consolas"/>
              </a:rPr>
              <a:t>Haluaisin tulla taas käymään luonanne Helsingissä. Lentokoneella pääsisin sinne nopeasti, mutta isä sanoo, että lentäminen saastuttaa. Mutta tuleehan tänne Lappiin paljon turistejakin joka vuosi. Eivätkö he sitten ymmärrä, että lentäminen pilaa ilmastoa? Minusta se on epäreilua, että he saavat lentää pitkän matkan toiselta puolelta maapalloa, mutta minun pitää matkustaa mummilaan hitaalla junalla.</a:t>
            </a:r>
          </a:p>
          <a:p>
            <a:pPr algn="just"/>
            <a:endParaRPr lang="fi-FI" sz="1600" dirty="0">
              <a:latin typeface="Consolas"/>
            </a:endParaRPr>
          </a:p>
          <a:p>
            <a:pPr algn="just"/>
            <a:r>
              <a:rPr lang="fi-FI" sz="1600" dirty="0">
                <a:latin typeface="Consolas"/>
              </a:rPr>
              <a:t>On niin paljon asioita, jotka mietityttävät ja surettavat minua. Suklaapatukka piristäisi mieltäni, mutta nekin maksavat nykyään niin paljon. Melkein 8 euroa kappaleelta! Voi, kunpa keksisin jonkin laitteen, jonka avulla voisin ratkaista kaikki nämä ongelmat!</a:t>
            </a:r>
          </a:p>
          <a:p>
            <a:endParaRPr lang="fi-FI" sz="1600" dirty="0">
              <a:latin typeface="Consolas"/>
            </a:endParaRPr>
          </a:p>
          <a:p>
            <a:r>
              <a:rPr lang="fi-FI" sz="1600" dirty="0">
                <a:latin typeface="Consolas"/>
              </a:rPr>
              <a:t>Paljon halauksia ja suukkoja!</a:t>
            </a:r>
          </a:p>
          <a:p>
            <a:r>
              <a:rPr lang="fi-FI" sz="1600" dirty="0">
                <a:latin typeface="Consolas"/>
              </a:rPr>
              <a:t>Terveisin, Tuisku </a:t>
            </a:r>
          </a:p>
          <a:p>
            <a:endParaRPr lang="fi-FI" sz="1400"/>
          </a:p>
        </p:txBody>
      </p:sp>
      <p:sp>
        <p:nvSpPr>
          <p:cNvPr id="5" name="Pilvi 4">
            <a:extLst>
              <a:ext uri="{FF2B5EF4-FFF2-40B4-BE49-F238E27FC236}">
                <a16:creationId xmlns:a16="http://schemas.microsoft.com/office/drawing/2014/main" id="{236B011C-5C91-63EC-F99A-24CEF03BAE99}"/>
              </a:ext>
            </a:extLst>
          </p:cNvPr>
          <p:cNvSpPr/>
          <p:nvPr/>
        </p:nvSpPr>
        <p:spPr>
          <a:xfrm>
            <a:off x="235592" y="1184494"/>
            <a:ext cx="2306160" cy="2286003"/>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Kuva 10" descr="Kuva, joka sisältää kohteen kenkä, jalkineet&#10;&#10;Tekoälyllä luotu sisältö saattaa olla virheellistä.">
            <a:extLst>
              <a:ext uri="{FF2B5EF4-FFF2-40B4-BE49-F238E27FC236}">
                <a16:creationId xmlns:a16="http://schemas.microsoft.com/office/drawing/2014/main" id="{609A377A-2C7E-1ECB-5EAA-72273948502A}"/>
              </a:ext>
            </a:extLst>
          </p:cNvPr>
          <p:cNvPicPr>
            <a:picLocks noChangeAspect="1"/>
          </p:cNvPicPr>
          <p:nvPr/>
        </p:nvPicPr>
        <p:blipFill>
          <a:blip r:embed="rId2"/>
          <a:srcRect l="24458" t="40365" r="2725" b="23033"/>
          <a:stretch>
            <a:fillRect/>
          </a:stretch>
        </p:blipFill>
        <p:spPr>
          <a:xfrm rot="180000">
            <a:off x="939393" y="1719120"/>
            <a:ext cx="1668474" cy="1210157"/>
          </a:xfrm>
          <a:prstGeom prst="rect">
            <a:avLst/>
          </a:prstGeom>
        </p:spPr>
      </p:pic>
      <p:pic>
        <p:nvPicPr>
          <p:cNvPr id="9" name="Kuva 8">
            <a:extLst>
              <a:ext uri="{FF2B5EF4-FFF2-40B4-BE49-F238E27FC236}">
                <a16:creationId xmlns:a16="http://schemas.microsoft.com/office/drawing/2014/main" id="{B0B9C074-BB5F-8143-B904-95C21F434149}"/>
              </a:ext>
            </a:extLst>
          </p:cNvPr>
          <p:cNvPicPr>
            <a:picLocks noChangeAspect="1"/>
          </p:cNvPicPr>
          <p:nvPr/>
        </p:nvPicPr>
        <p:blipFill>
          <a:blip r:embed="rId3"/>
          <a:stretch>
            <a:fillRect/>
          </a:stretch>
        </p:blipFill>
        <p:spPr>
          <a:xfrm rot="17220000">
            <a:off x="226823" y="2021870"/>
            <a:ext cx="1188738" cy="1630470"/>
          </a:xfrm>
          <a:prstGeom prst="rect">
            <a:avLst/>
          </a:prstGeom>
        </p:spPr>
      </p:pic>
      <p:pic>
        <p:nvPicPr>
          <p:cNvPr id="13" name="Kuva 12" descr="Kuva, joka sisältää kohteen pimeys, kuvakaappaus, musta&#10;&#10;Tekoälyllä luotu sisältö saattaa olla virheellistä.">
            <a:extLst>
              <a:ext uri="{FF2B5EF4-FFF2-40B4-BE49-F238E27FC236}">
                <a16:creationId xmlns:a16="http://schemas.microsoft.com/office/drawing/2014/main" id="{2A4893F4-FE33-B064-D72F-EEDFA58EA389}"/>
              </a:ext>
            </a:extLst>
          </p:cNvPr>
          <p:cNvPicPr>
            <a:picLocks noChangeAspect="1"/>
          </p:cNvPicPr>
          <p:nvPr/>
        </p:nvPicPr>
        <p:blipFill>
          <a:blip r:embed="rId4"/>
          <a:stretch>
            <a:fillRect/>
          </a:stretch>
        </p:blipFill>
        <p:spPr>
          <a:xfrm>
            <a:off x="265528" y="202517"/>
            <a:ext cx="1701416" cy="2413970"/>
          </a:xfrm>
          <a:prstGeom prst="rect">
            <a:avLst/>
          </a:prstGeom>
        </p:spPr>
      </p:pic>
      <p:pic>
        <p:nvPicPr>
          <p:cNvPr id="4" name="Kuva 3" descr="Kuva, joka sisältää kohteen Ihmisen kasvot, animaatio, kuvakaappaus&#10;&#10;Tekoälyllä luotu sisältö saattaa olla virheellistä.">
            <a:extLst>
              <a:ext uri="{FF2B5EF4-FFF2-40B4-BE49-F238E27FC236}">
                <a16:creationId xmlns:a16="http://schemas.microsoft.com/office/drawing/2014/main" id="{D1D79814-FBEC-F92B-31E0-6D95B65941E0}"/>
              </a:ext>
            </a:extLst>
          </p:cNvPr>
          <p:cNvPicPr>
            <a:picLocks noChangeAspect="1"/>
          </p:cNvPicPr>
          <p:nvPr/>
        </p:nvPicPr>
        <p:blipFill>
          <a:blip r:embed="rId5"/>
          <a:stretch>
            <a:fillRect/>
          </a:stretch>
        </p:blipFill>
        <p:spPr>
          <a:xfrm>
            <a:off x="-1627013" y="3044850"/>
            <a:ext cx="6074696" cy="4277876"/>
          </a:xfrm>
          <a:prstGeom prst="rect">
            <a:avLst/>
          </a:prstGeom>
        </p:spPr>
      </p:pic>
      <p:sp>
        <p:nvSpPr>
          <p:cNvPr id="8" name="Pilvi 7">
            <a:extLst>
              <a:ext uri="{FF2B5EF4-FFF2-40B4-BE49-F238E27FC236}">
                <a16:creationId xmlns:a16="http://schemas.microsoft.com/office/drawing/2014/main" id="{940B0960-3B42-A25B-92DB-FBD50B583C46}"/>
              </a:ext>
            </a:extLst>
          </p:cNvPr>
          <p:cNvSpPr/>
          <p:nvPr/>
        </p:nvSpPr>
        <p:spPr>
          <a:xfrm>
            <a:off x="1560286" y="3470493"/>
            <a:ext cx="427367" cy="346734"/>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Pilvi 9">
            <a:extLst>
              <a:ext uri="{FF2B5EF4-FFF2-40B4-BE49-F238E27FC236}">
                <a16:creationId xmlns:a16="http://schemas.microsoft.com/office/drawing/2014/main" id="{53B87CB9-4569-8FA1-569F-BC748790D8F5}"/>
              </a:ext>
            </a:extLst>
          </p:cNvPr>
          <p:cNvSpPr/>
          <p:nvPr/>
        </p:nvSpPr>
        <p:spPr>
          <a:xfrm>
            <a:off x="1414079" y="3979557"/>
            <a:ext cx="225780" cy="217719"/>
          </a:xfrm>
          <a:prstGeom prst="cloud">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ekstiruutu 1">
            <a:extLst>
              <a:ext uri="{FF2B5EF4-FFF2-40B4-BE49-F238E27FC236}">
                <a16:creationId xmlns:a16="http://schemas.microsoft.com/office/drawing/2014/main" id="{9AF303DC-B514-F4F8-C117-46C806B0EBC9}"/>
              </a:ext>
            </a:extLst>
          </p:cNvPr>
          <p:cNvSpPr txBox="1"/>
          <p:nvPr/>
        </p:nvSpPr>
        <p:spPr>
          <a:xfrm>
            <a:off x="10803820" y="103876"/>
            <a:ext cx="209695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400" dirty="0">
                <a:latin typeface="Consolas"/>
              </a:rPr>
              <a:t>2. elokuuta 2050</a:t>
            </a:r>
            <a:endParaRPr lang="fi-FI" dirty="0"/>
          </a:p>
        </p:txBody>
      </p:sp>
    </p:spTree>
    <p:extLst>
      <p:ext uri="{BB962C8B-B14F-4D97-AF65-F5344CB8AC3E}">
        <p14:creationId xmlns:p14="http://schemas.microsoft.com/office/powerpoint/2010/main" val="4053465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4FE3C-DE34-D44F-A145-BE41B3D401AC}"/>
            </a:ext>
          </a:extLst>
        </p:cNvPr>
        <p:cNvGrpSpPr/>
        <p:nvPr/>
      </p:nvGrpSpPr>
      <p:grpSpPr>
        <a:xfrm>
          <a:off x="0" y="0"/>
          <a:ext cx="0" cy="0"/>
          <a:chOff x="0" y="0"/>
          <a:chExt cx="0" cy="0"/>
        </a:xfrm>
      </p:grpSpPr>
      <p:sp>
        <p:nvSpPr>
          <p:cNvPr id="2" name="Suorakulmio 1">
            <a:extLst>
              <a:ext uri="{FF2B5EF4-FFF2-40B4-BE49-F238E27FC236}">
                <a16:creationId xmlns:a16="http://schemas.microsoft.com/office/drawing/2014/main" id="{D5618EBB-C27C-2483-E121-49B39C65EDDC}"/>
              </a:ext>
            </a:extLst>
          </p:cNvPr>
          <p:cNvSpPr/>
          <p:nvPr/>
        </p:nvSpPr>
        <p:spPr>
          <a:xfrm>
            <a:off x="0" y="0"/>
            <a:ext cx="12430723" cy="6858031"/>
          </a:xfrm>
          <a:prstGeom prst="rect">
            <a:avLst/>
          </a:prstGeom>
          <a:solidFill>
            <a:srgbClr val="FCE8F0"/>
          </a:solidFill>
          <a:ln>
            <a:solidFill>
              <a:srgbClr val="EDC7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Content Placeholder 2">
            <a:extLst>
              <a:ext uri="{FF2B5EF4-FFF2-40B4-BE49-F238E27FC236}">
                <a16:creationId xmlns:a16="http://schemas.microsoft.com/office/drawing/2014/main" id="{C9F54994-331F-3159-84FB-1C3022459332}"/>
              </a:ext>
            </a:extLst>
          </p:cNvPr>
          <p:cNvSpPr>
            <a:spLocks noGrp="1"/>
          </p:cNvSpPr>
          <p:nvPr>
            <p:ph idx="1"/>
          </p:nvPr>
        </p:nvSpPr>
        <p:spPr>
          <a:xfrm>
            <a:off x="856919" y="308598"/>
            <a:ext cx="10716883" cy="5300243"/>
          </a:xfrm>
        </p:spPr>
        <p:txBody>
          <a:bodyPr vert="horz" lIns="91440" tIns="45720" rIns="91440" bIns="45720" rtlCol="0" anchor="t">
            <a:noAutofit/>
          </a:bodyPr>
          <a:lstStyle/>
          <a:p>
            <a:pPr marL="0" indent="0" algn="ctr">
              <a:buNone/>
            </a:pPr>
            <a:r>
              <a:rPr lang="fi-FI" sz="3200" dirty="0">
                <a:latin typeface="Alasassy Caps"/>
              </a:rPr>
              <a:t>Kestävä utopia –oppimateriaali on suunniteltu osaksi kestävyysmurrosta käsittelevää MOK-kokonaisuutta. Materiaali on suunnattu peruskoulun 3.–6. -</a:t>
            </a:r>
            <a:r>
              <a:rPr lang="fi-FI" sz="3200">
                <a:latin typeface="Alasassy Caps"/>
              </a:rPr>
              <a:t>luokille sekä </a:t>
            </a:r>
            <a:r>
              <a:rPr lang="fi-FI" sz="3200" dirty="0">
                <a:latin typeface="Alasassy Caps"/>
              </a:rPr>
              <a:t>oppilaan että opettajan käyttöön.</a:t>
            </a:r>
          </a:p>
          <a:p>
            <a:pPr marL="0" indent="0" algn="ctr">
              <a:buNone/>
            </a:pPr>
            <a:endParaRPr lang="fi-FI" sz="3200" dirty="0">
              <a:latin typeface="Alasassy Caps"/>
            </a:endParaRPr>
          </a:p>
          <a:p>
            <a:pPr marL="0" indent="0" algn="ctr">
              <a:buNone/>
            </a:pPr>
            <a:r>
              <a:rPr lang="fi-FI" sz="3200" dirty="0">
                <a:latin typeface="Alasassy Caps"/>
              </a:rPr>
              <a:t>Materiaali on lisensoitu Creative </a:t>
            </a:r>
            <a:r>
              <a:rPr lang="fi-FI" sz="3200" dirty="0" err="1">
                <a:latin typeface="Alasassy Caps"/>
              </a:rPr>
              <a:t>Commons</a:t>
            </a:r>
            <a:r>
              <a:rPr lang="fi-FI" sz="3200" dirty="0">
                <a:latin typeface="Alasassy Caps"/>
              </a:rPr>
              <a:t> BY- NC-SA-lisenssillä, eli materiaalin levittäminen ja muokkaaminen on sallittu, kunhan tekijöiden nimet säilyvät mukana ja jatkoversiot julkaistaan samalla lisenssillä. Kaupallinen käyttö kielletty.</a:t>
            </a:r>
          </a:p>
          <a:p>
            <a:pPr marL="0" indent="0" algn="ctr">
              <a:buNone/>
            </a:pPr>
            <a:endParaRPr lang="fi-FI" sz="1000" dirty="0">
              <a:latin typeface="Alasassy Caps"/>
            </a:endParaRPr>
          </a:p>
          <a:p>
            <a:pPr marL="0" indent="0" algn="ctr">
              <a:buNone/>
            </a:pPr>
            <a:r>
              <a:rPr lang="fi-FI" dirty="0">
                <a:latin typeface="Alasassy Caps"/>
              </a:rPr>
              <a:t>Materiaalin tekijät: Saara Metsämäki &amp; Ulriika Mutanen, 2025</a:t>
            </a:r>
          </a:p>
        </p:txBody>
      </p:sp>
      <p:pic>
        <p:nvPicPr>
          <p:cNvPr id="5" name="Graphic 4">
            <a:extLst>
              <a:ext uri="{FF2B5EF4-FFF2-40B4-BE49-F238E27FC236}">
                <a16:creationId xmlns:a16="http://schemas.microsoft.com/office/drawing/2014/main" id="{77D39BE8-3620-CC2E-CEFF-0B0A8E26D3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5614928"/>
            <a:ext cx="12430722" cy="1243072"/>
          </a:xfrm>
          <a:prstGeom prst="rect">
            <a:avLst/>
          </a:prstGeom>
        </p:spPr>
      </p:pic>
    </p:spTree>
    <p:extLst>
      <p:ext uri="{BB962C8B-B14F-4D97-AF65-F5344CB8AC3E}">
        <p14:creationId xmlns:p14="http://schemas.microsoft.com/office/powerpoint/2010/main" val="42520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EBF93"/>
        </a:solidFill>
        <a:effectLst/>
      </p:bgPr>
    </p:bg>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E82272EE-0BA6-ACD0-7E18-9361FA3CE27E}"/>
              </a:ext>
            </a:extLst>
          </p:cNvPr>
          <p:cNvSpPr/>
          <p:nvPr/>
        </p:nvSpPr>
        <p:spPr>
          <a:xfrm>
            <a:off x="149276" y="129114"/>
            <a:ext cx="11897062" cy="6606053"/>
          </a:xfrm>
          <a:prstGeom prst="rect">
            <a:avLst/>
          </a:prstGeom>
          <a:solidFill>
            <a:srgbClr val="BBD1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34E979F8-95B5-8DBF-2984-2810F31FA66D}"/>
              </a:ext>
            </a:extLst>
          </p:cNvPr>
          <p:cNvSpPr>
            <a:spLocks noGrp="1"/>
          </p:cNvSpPr>
          <p:nvPr>
            <p:ph type="title"/>
          </p:nvPr>
        </p:nvSpPr>
        <p:spPr>
          <a:xfrm>
            <a:off x="838200" y="1055743"/>
            <a:ext cx="10515600" cy="1325563"/>
          </a:xfrm>
        </p:spPr>
        <p:txBody>
          <a:bodyPr/>
          <a:lstStyle/>
          <a:p>
            <a:r>
              <a:rPr lang="fi-FI" b="1" dirty="0">
                <a:latin typeface="Alasassy Caps"/>
              </a:rPr>
              <a:t>Taiteella vaikuttaminen</a:t>
            </a:r>
          </a:p>
        </p:txBody>
      </p:sp>
      <p:sp>
        <p:nvSpPr>
          <p:cNvPr id="3" name="Content Placeholder 2">
            <a:extLst>
              <a:ext uri="{FF2B5EF4-FFF2-40B4-BE49-F238E27FC236}">
                <a16:creationId xmlns:a16="http://schemas.microsoft.com/office/drawing/2014/main" id="{F1BA83C8-41D6-CAB2-8694-532EE26858A1}"/>
              </a:ext>
            </a:extLst>
          </p:cNvPr>
          <p:cNvSpPr>
            <a:spLocks noGrp="1"/>
          </p:cNvSpPr>
          <p:nvPr>
            <p:ph idx="1"/>
          </p:nvPr>
        </p:nvSpPr>
        <p:spPr>
          <a:xfrm>
            <a:off x="838200" y="2660017"/>
            <a:ext cx="10515600" cy="4351338"/>
          </a:xfrm>
        </p:spPr>
        <p:txBody>
          <a:bodyPr vert="horz" lIns="91440" tIns="45720" rIns="91440" bIns="45720" rtlCol="0" anchor="t">
            <a:noAutofit/>
          </a:bodyPr>
          <a:lstStyle/>
          <a:p>
            <a:r>
              <a:rPr lang="fi-FI" sz="1800" dirty="0">
                <a:latin typeface="Consolas"/>
              </a:rPr>
              <a:t>Taiteen keinoin pystytään vaikuttamaan ja ottamaan kantaa maailmalla vallitseviin ongelmiin. </a:t>
            </a:r>
            <a:endParaRPr lang="fi-FI" dirty="0">
              <a:latin typeface="Consolas"/>
            </a:endParaRPr>
          </a:p>
          <a:p>
            <a:r>
              <a:rPr lang="fi-FI" sz="1800" dirty="0">
                <a:latin typeface="Consolas"/>
              </a:rPr>
              <a:t>Taiteen kautta voidaan etsiä ja löytää luovia ratkaisuja.</a:t>
            </a:r>
            <a:endParaRPr lang="fi-FI" dirty="0">
              <a:latin typeface="Consolas"/>
            </a:endParaRPr>
          </a:p>
          <a:p>
            <a:r>
              <a:rPr lang="fi-FI" sz="1800" dirty="0">
                <a:latin typeface="Consolas"/>
              </a:rPr>
              <a:t>Kuvissa ja taideteoksissa on aina monta eri tulkinnantasoa. Kuvat voivat viestiä eri asioita eri ihmisille.</a:t>
            </a:r>
          </a:p>
          <a:p>
            <a:pPr marL="0" indent="0">
              <a:buNone/>
            </a:pPr>
            <a:endParaRPr lang="fi-FI" sz="1800" dirty="0">
              <a:latin typeface="Consolas"/>
            </a:endParaRPr>
          </a:p>
          <a:p>
            <a:pPr marL="0" indent="0">
              <a:buNone/>
            </a:pPr>
            <a:r>
              <a:rPr lang="fi-FI" dirty="0">
                <a:latin typeface="Alasassy Caps"/>
              </a:rPr>
              <a:t> Apukysymyksiä:</a:t>
            </a:r>
            <a:endParaRPr lang="en-US" dirty="0">
              <a:latin typeface="Alasassy Caps"/>
            </a:endParaRPr>
          </a:p>
          <a:p>
            <a:pPr marL="0" indent="0">
              <a:buNone/>
            </a:pPr>
            <a:r>
              <a:rPr lang="fi-FI" sz="1800" dirty="0">
                <a:latin typeface="Consolas"/>
              </a:rPr>
              <a:t>Millaisia kuvia näet arjessasi? </a:t>
            </a:r>
            <a:endParaRPr lang="en-US" sz="1800" dirty="0">
              <a:latin typeface="Consolas"/>
            </a:endParaRPr>
          </a:p>
          <a:p>
            <a:pPr marL="0" indent="0">
              <a:buNone/>
            </a:pPr>
            <a:r>
              <a:rPr lang="fi-FI" sz="1800" dirty="0">
                <a:latin typeface="Consolas"/>
              </a:rPr>
              <a:t>Millaiset kuvat ovat kiinnostavia? Miksi?</a:t>
            </a:r>
            <a:endParaRPr lang="en-US" sz="1800">
              <a:latin typeface="Consolas"/>
            </a:endParaRPr>
          </a:p>
          <a:p>
            <a:pPr marL="0" indent="0">
              <a:buNone/>
            </a:pPr>
            <a:r>
              <a:rPr lang="fi-FI" sz="1800" dirty="0">
                <a:latin typeface="Consolas"/>
              </a:rPr>
              <a:t>Millaiset kuvat herättävät sinussa tunteita (esim. iloa, uteliaisuutta, pelkoa, jännitystä)?</a:t>
            </a:r>
            <a:endParaRPr lang="en-US" sz="1800">
              <a:latin typeface="Consolas"/>
            </a:endParaRPr>
          </a:p>
          <a:p>
            <a:pPr marL="0" indent="0">
              <a:buNone/>
            </a:pPr>
            <a:endParaRPr lang="fi-FI" sz="1800"/>
          </a:p>
          <a:p>
            <a:pPr marL="0" indent="0">
              <a:buNone/>
            </a:pPr>
            <a:endParaRPr lang="fi-FI" sz="1800"/>
          </a:p>
        </p:txBody>
      </p:sp>
      <p:pic>
        <p:nvPicPr>
          <p:cNvPr id="4" name="Kuva 3">
            <a:extLst>
              <a:ext uri="{FF2B5EF4-FFF2-40B4-BE49-F238E27FC236}">
                <a16:creationId xmlns:a16="http://schemas.microsoft.com/office/drawing/2014/main" id="{9F4782EA-22C3-8ECF-8A5F-37D138F5C3CD}"/>
              </a:ext>
            </a:extLst>
          </p:cNvPr>
          <p:cNvPicPr>
            <a:picLocks noChangeAspect="1"/>
          </p:cNvPicPr>
          <p:nvPr/>
        </p:nvPicPr>
        <p:blipFill>
          <a:blip r:embed="rId2"/>
          <a:stretch>
            <a:fillRect/>
          </a:stretch>
        </p:blipFill>
        <p:spPr>
          <a:xfrm>
            <a:off x="7471456" y="125107"/>
            <a:ext cx="4071987" cy="2848076"/>
          </a:xfrm>
          <a:prstGeom prst="rect">
            <a:avLst/>
          </a:prstGeom>
        </p:spPr>
      </p:pic>
    </p:spTree>
    <p:extLst>
      <p:ext uri="{BB962C8B-B14F-4D97-AF65-F5344CB8AC3E}">
        <p14:creationId xmlns:p14="http://schemas.microsoft.com/office/powerpoint/2010/main" val="961245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95554CEE-1C20-7ECA-7C6F-BF5580BC21B5}"/>
              </a:ext>
            </a:extLst>
          </p:cNvPr>
          <p:cNvSpPr/>
          <p:nvPr/>
        </p:nvSpPr>
        <p:spPr>
          <a:xfrm>
            <a:off x="149276" y="129114"/>
            <a:ext cx="11897062" cy="6606053"/>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2F0EB62-CF15-AB6D-2ECF-30249D38270F}"/>
              </a:ext>
            </a:extLst>
          </p:cNvPr>
          <p:cNvSpPr>
            <a:spLocks noGrp="1"/>
          </p:cNvSpPr>
          <p:nvPr>
            <p:ph type="title"/>
          </p:nvPr>
        </p:nvSpPr>
        <p:spPr/>
        <p:txBody>
          <a:bodyPr/>
          <a:lstStyle/>
          <a:p>
            <a:r>
              <a:rPr lang="fi-FI" b="1" dirty="0">
                <a:latin typeface="Alasassy Caps"/>
              </a:rPr>
              <a:t>Utopia</a:t>
            </a:r>
          </a:p>
        </p:txBody>
      </p:sp>
      <p:sp>
        <p:nvSpPr>
          <p:cNvPr id="3" name="Content Placeholder 2">
            <a:extLst>
              <a:ext uri="{FF2B5EF4-FFF2-40B4-BE49-F238E27FC236}">
                <a16:creationId xmlns:a16="http://schemas.microsoft.com/office/drawing/2014/main" id="{2649D2B8-BE2C-20E6-34A9-416DB917AC2D}"/>
              </a:ext>
            </a:extLst>
          </p:cNvPr>
          <p:cNvSpPr>
            <a:spLocks noGrp="1"/>
          </p:cNvSpPr>
          <p:nvPr>
            <p:ph idx="1"/>
          </p:nvPr>
        </p:nvSpPr>
        <p:spPr>
          <a:xfrm>
            <a:off x="507521" y="1998153"/>
            <a:ext cx="10515600" cy="4351338"/>
          </a:xfrm>
        </p:spPr>
        <p:txBody>
          <a:bodyPr vert="horz" lIns="91440" tIns="45720" rIns="91440" bIns="45720" rtlCol="0" anchor="t">
            <a:normAutofit fontScale="92500" lnSpcReduction="20000"/>
          </a:bodyPr>
          <a:lstStyle/>
          <a:p>
            <a:pPr marL="0" indent="0">
              <a:buNone/>
            </a:pPr>
            <a:r>
              <a:rPr lang="fi-FI" b="1" dirty="0">
                <a:latin typeface="Consolas"/>
              </a:rPr>
              <a:t>Utopia</a:t>
            </a:r>
            <a:r>
              <a:rPr lang="fi-FI" dirty="0">
                <a:latin typeface="Consolas"/>
              </a:rPr>
              <a:t> on kuviteltu paikka, jossa kaikki on täydellistä. </a:t>
            </a:r>
          </a:p>
          <a:p>
            <a:pPr marL="0" indent="0">
              <a:buNone/>
            </a:pPr>
            <a:r>
              <a:rPr lang="fi-FI" dirty="0">
                <a:latin typeface="Consolas"/>
              </a:rPr>
              <a:t>Utopian vastakohta on </a:t>
            </a:r>
            <a:r>
              <a:rPr lang="fi-FI" b="1" dirty="0">
                <a:latin typeface="Consolas"/>
              </a:rPr>
              <a:t>dystopia</a:t>
            </a:r>
            <a:r>
              <a:rPr lang="fi-FI" dirty="0">
                <a:latin typeface="Consolas"/>
              </a:rPr>
              <a:t>, jolla tarkoitetaan tulevaisuuden uhkakuvia.</a:t>
            </a:r>
          </a:p>
          <a:p>
            <a:pPr marL="0" indent="0">
              <a:buNone/>
            </a:pPr>
            <a:endParaRPr lang="fi-FI"/>
          </a:p>
          <a:p>
            <a:r>
              <a:rPr lang="fi-FI" dirty="0">
                <a:latin typeface="Consolas"/>
              </a:rPr>
              <a:t>Utopistinen ajattelu: tulevaisuudesta ajatellaan toiveikkaasti. </a:t>
            </a:r>
          </a:p>
          <a:p>
            <a:pPr marL="0" indent="0">
              <a:buNone/>
            </a:pPr>
            <a:endParaRPr lang="fi-FI" dirty="0">
              <a:latin typeface="Consolas"/>
            </a:endParaRPr>
          </a:p>
          <a:p>
            <a:r>
              <a:rPr lang="fi-FI" dirty="0">
                <a:latin typeface="Consolas"/>
              </a:rPr>
              <a:t>Uusien ja ennakkoluulottomien ideoiden ja ajatusten esittäminen on tärkeää ja toivottavaa!</a:t>
            </a:r>
          </a:p>
          <a:p>
            <a:endParaRPr lang="fi-FI" dirty="0">
              <a:latin typeface="Consolas"/>
            </a:endParaRPr>
          </a:p>
          <a:p>
            <a:r>
              <a:rPr lang="fi-FI" dirty="0">
                <a:solidFill>
                  <a:srgbClr val="000000"/>
                </a:solidFill>
                <a:latin typeface="Consolas"/>
              </a:rPr>
              <a:t>Mieti, millainen olisi sinun unelmiesi täydellinen paikka?</a:t>
            </a:r>
          </a:p>
          <a:p>
            <a:endParaRPr lang="fi-FI">
              <a:solidFill>
                <a:srgbClr val="000000"/>
              </a:solidFill>
            </a:endParaRPr>
          </a:p>
          <a:p>
            <a:pPr lvl="1">
              <a:buFont typeface="Courier New" panose="020B0604020202020204" pitchFamily="34" charset="0"/>
              <a:buChar char="o"/>
            </a:pPr>
            <a:endParaRPr lang="fi-FI">
              <a:solidFill>
                <a:srgbClr val="000000"/>
              </a:solidFill>
            </a:endParaRPr>
          </a:p>
        </p:txBody>
      </p:sp>
      <p:pic>
        <p:nvPicPr>
          <p:cNvPr id="7" name="Kuva 6">
            <a:extLst>
              <a:ext uri="{FF2B5EF4-FFF2-40B4-BE49-F238E27FC236}">
                <a16:creationId xmlns:a16="http://schemas.microsoft.com/office/drawing/2014/main" id="{7ED46665-8904-697B-B019-5E39C466879F}"/>
              </a:ext>
            </a:extLst>
          </p:cNvPr>
          <p:cNvPicPr>
            <a:picLocks noChangeAspect="1"/>
          </p:cNvPicPr>
          <p:nvPr/>
        </p:nvPicPr>
        <p:blipFill>
          <a:blip r:embed="rId2"/>
          <a:stretch>
            <a:fillRect/>
          </a:stretch>
        </p:blipFill>
        <p:spPr>
          <a:xfrm>
            <a:off x="8392023" y="-110130"/>
            <a:ext cx="3402461" cy="2287223"/>
          </a:xfrm>
          <a:prstGeom prst="rect">
            <a:avLst/>
          </a:prstGeom>
        </p:spPr>
      </p:pic>
    </p:spTree>
    <p:extLst>
      <p:ext uri="{BB962C8B-B14F-4D97-AF65-F5344CB8AC3E}">
        <p14:creationId xmlns:p14="http://schemas.microsoft.com/office/powerpoint/2010/main" val="1787510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orakulmio 13">
            <a:extLst>
              <a:ext uri="{FF2B5EF4-FFF2-40B4-BE49-F238E27FC236}">
                <a16:creationId xmlns:a16="http://schemas.microsoft.com/office/drawing/2014/main" id="{61EA6C4B-C813-497D-9434-A78285D388E5}"/>
              </a:ext>
            </a:extLst>
          </p:cNvPr>
          <p:cNvSpPr/>
          <p:nvPr/>
        </p:nvSpPr>
        <p:spPr>
          <a:xfrm>
            <a:off x="149276" y="129114"/>
            <a:ext cx="11897062" cy="6606053"/>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C4586A99-18D0-CD0E-2961-F597B920DEC2}"/>
              </a:ext>
            </a:extLst>
          </p:cNvPr>
          <p:cNvSpPr>
            <a:spLocks noGrp="1"/>
          </p:cNvSpPr>
          <p:nvPr>
            <p:ph type="title"/>
          </p:nvPr>
        </p:nvSpPr>
        <p:spPr>
          <a:xfrm>
            <a:off x="300545" y="129176"/>
            <a:ext cx="6133133" cy="1325563"/>
          </a:xfrm>
        </p:spPr>
        <p:txBody>
          <a:bodyPr/>
          <a:lstStyle/>
          <a:p>
            <a:r>
              <a:rPr lang="fi-FI" b="1" dirty="0">
                <a:latin typeface="Alasassy Caps"/>
              </a:rPr>
              <a:t>Kestävä muotoiluprosessi</a:t>
            </a:r>
          </a:p>
        </p:txBody>
      </p:sp>
      <p:sp>
        <p:nvSpPr>
          <p:cNvPr id="3" name="Content Placeholder 2">
            <a:extLst>
              <a:ext uri="{FF2B5EF4-FFF2-40B4-BE49-F238E27FC236}">
                <a16:creationId xmlns:a16="http://schemas.microsoft.com/office/drawing/2014/main" id="{6DE71A3D-F636-79D5-14F5-679EC84A5D5D}"/>
              </a:ext>
            </a:extLst>
          </p:cNvPr>
          <p:cNvSpPr>
            <a:spLocks noGrp="1"/>
          </p:cNvSpPr>
          <p:nvPr>
            <p:ph idx="1"/>
          </p:nvPr>
        </p:nvSpPr>
        <p:spPr>
          <a:xfrm>
            <a:off x="315926" y="1218541"/>
            <a:ext cx="11877143" cy="471715"/>
          </a:xfrm>
        </p:spPr>
        <p:txBody>
          <a:bodyPr vert="horz" lIns="91440" tIns="45720" rIns="91440" bIns="45720" rtlCol="0" anchor="t">
            <a:normAutofit fontScale="85000" lnSpcReduction="10000"/>
          </a:bodyPr>
          <a:lstStyle/>
          <a:p>
            <a:pPr marL="0" indent="0">
              <a:buNone/>
            </a:pPr>
            <a:r>
              <a:rPr lang="fi-FI" sz="2000" dirty="0">
                <a:latin typeface="Consolas"/>
              </a:rPr>
              <a:t>Tässä opetusmateriaalissa voidaan huomioida esimerkiksi nämä kestävän muotoiluprosessin vaiheet: </a:t>
            </a:r>
            <a:endParaRPr lang="fi-FI" dirty="0">
              <a:latin typeface="Consolas"/>
            </a:endParaRPr>
          </a:p>
          <a:p>
            <a:pPr marL="0" indent="0">
              <a:buNone/>
            </a:pPr>
            <a:endParaRPr lang="fi-FI" sz="2000"/>
          </a:p>
        </p:txBody>
      </p:sp>
      <p:pic>
        <p:nvPicPr>
          <p:cNvPr id="5" name="Kuva 4" descr="Kuva, joka sisältää kohteen ympyrä, keltainen, Meripihka&#10;&#10;Tekoälyllä luotu sisältö saattaa olla virheellistä.">
            <a:extLst>
              <a:ext uri="{FF2B5EF4-FFF2-40B4-BE49-F238E27FC236}">
                <a16:creationId xmlns:a16="http://schemas.microsoft.com/office/drawing/2014/main" id="{54057389-D7E4-E1E5-1827-A46E032E484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8000" contrast="-13000"/>
                    </a14:imgEffect>
                  </a14:imgLayer>
                </a14:imgProps>
              </a:ext>
            </a:extLst>
          </a:blip>
          <a:stretch>
            <a:fillRect/>
          </a:stretch>
        </p:blipFill>
        <p:spPr>
          <a:xfrm>
            <a:off x="156854" y="1452558"/>
            <a:ext cx="10729949" cy="5623324"/>
          </a:xfrm>
          <a:prstGeom prst="rect">
            <a:avLst/>
          </a:prstGeom>
        </p:spPr>
      </p:pic>
      <p:sp>
        <p:nvSpPr>
          <p:cNvPr id="7" name="Tekstiruutu 6">
            <a:extLst>
              <a:ext uri="{FF2B5EF4-FFF2-40B4-BE49-F238E27FC236}">
                <a16:creationId xmlns:a16="http://schemas.microsoft.com/office/drawing/2014/main" id="{0DC112D1-9A34-C4CF-5BA6-5B86D2F6B20E}"/>
              </a:ext>
            </a:extLst>
          </p:cNvPr>
          <p:cNvSpPr txBox="1"/>
          <p:nvPr/>
        </p:nvSpPr>
        <p:spPr>
          <a:xfrm>
            <a:off x="298766" y="2088262"/>
            <a:ext cx="171569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400" b="1" dirty="0">
                <a:latin typeface="Alasassy Caps"/>
              </a:rPr>
              <a:t>ONGELMA</a:t>
            </a:r>
          </a:p>
        </p:txBody>
      </p:sp>
      <p:sp>
        <p:nvSpPr>
          <p:cNvPr id="8" name="Tekstiruutu 7">
            <a:extLst>
              <a:ext uri="{FF2B5EF4-FFF2-40B4-BE49-F238E27FC236}">
                <a16:creationId xmlns:a16="http://schemas.microsoft.com/office/drawing/2014/main" id="{37279344-C852-0096-ADD0-B63F9F76F3CA}"/>
              </a:ext>
            </a:extLst>
          </p:cNvPr>
          <p:cNvSpPr txBox="1"/>
          <p:nvPr/>
        </p:nvSpPr>
        <p:spPr>
          <a:xfrm>
            <a:off x="559413" y="4063665"/>
            <a:ext cx="172498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400" b="1" dirty="0">
                <a:latin typeface="Alasassy Caps"/>
              </a:rPr>
              <a:t>EMPATIA</a:t>
            </a:r>
          </a:p>
          <a:p>
            <a:pPr algn="ctr"/>
            <a:r>
              <a:rPr lang="fi-FI" sz="1600" dirty="0">
                <a:latin typeface="Consolas"/>
              </a:rPr>
              <a:t>kohderyhmä</a:t>
            </a:r>
          </a:p>
        </p:txBody>
      </p:sp>
      <p:sp>
        <p:nvSpPr>
          <p:cNvPr id="9" name="Tekstiruutu 8">
            <a:extLst>
              <a:ext uri="{FF2B5EF4-FFF2-40B4-BE49-F238E27FC236}">
                <a16:creationId xmlns:a16="http://schemas.microsoft.com/office/drawing/2014/main" id="{BCA2C092-888A-9E3A-417D-82E8E8626641}"/>
              </a:ext>
            </a:extLst>
          </p:cNvPr>
          <p:cNvSpPr txBox="1"/>
          <p:nvPr/>
        </p:nvSpPr>
        <p:spPr>
          <a:xfrm>
            <a:off x="2279071" y="5461725"/>
            <a:ext cx="217487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400" b="1" dirty="0">
                <a:latin typeface="Alasassy Caps"/>
              </a:rPr>
              <a:t>IDEOINTI</a:t>
            </a:r>
          </a:p>
        </p:txBody>
      </p:sp>
      <p:sp>
        <p:nvSpPr>
          <p:cNvPr id="10" name="Tekstiruutu 9">
            <a:extLst>
              <a:ext uri="{FF2B5EF4-FFF2-40B4-BE49-F238E27FC236}">
                <a16:creationId xmlns:a16="http://schemas.microsoft.com/office/drawing/2014/main" id="{DDB9AA6D-2DD5-5B09-318F-E66BAEE621BC}"/>
              </a:ext>
            </a:extLst>
          </p:cNvPr>
          <p:cNvSpPr txBox="1"/>
          <p:nvPr/>
        </p:nvSpPr>
        <p:spPr>
          <a:xfrm>
            <a:off x="3048725" y="3268996"/>
            <a:ext cx="28892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400" b="1" dirty="0">
                <a:latin typeface="Alasassy Caps"/>
              </a:rPr>
              <a:t>LUONNOS-</a:t>
            </a:r>
          </a:p>
          <a:p>
            <a:pPr algn="ctr"/>
            <a:r>
              <a:rPr lang="fi-FI" sz="2400" b="1" dirty="0">
                <a:latin typeface="Alasassy Caps"/>
              </a:rPr>
              <a:t>TELU</a:t>
            </a:r>
          </a:p>
        </p:txBody>
      </p:sp>
      <p:sp>
        <p:nvSpPr>
          <p:cNvPr id="11" name="Tekstiruutu 10">
            <a:extLst>
              <a:ext uri="{FF2B5EF4-FFF2-40B4-BE49-F238E27FC236}">
                <a16:creationId xmlns:a16="http://schemas.microsoft.com/office/drawing/2014/main" id="{4EC141DC-6F99-CE65-0852-A2F2E2B5E51A}"/>
              </a:ext>
            </a:extLst>
          </p:cNvPr>
          <p:cNvSpPr txBox="1"/>
          <p:nvPr/>
        </p:nvSpPr>
        <p:spPr>
          <a:xfrm>
            <a:off x="4888776" y="1940608"/>
            <a:ext cx="284162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400" b="1" dirty="0">
                <a:latin typeface="Alasassy Caps"/>
              </a:rPr>
              <a:t>PROTO-</a:t>
            </a:r>
          </a:p>
          <a:p>
            <a:pPr algn="ctr"/>
            <a:r>
              <a:rPr lang="fi-FI" sz="2400" b="1" dirty="0">
                <a:latin typeface="Alasassy Caps"/>
              </a:rPr>
              <a:t>TYYPPI</a:t>
            </a:r>
          </a:p>
          <a:p>
            <a:pPr algn="ctr"/>
            <a:r>
              <a:rPr lang="fi-FI" sz="1600" dirty="0">
                <a:latin typeface="Consolas"/>
              </a:rPr>
              <a:t>valmis </a:t>
            </a:r>
          </a:p>
          <a:p>
            <a:pPr algn="ctr"/>
            <a:r>
              <a:rPr lang="fi-FI" sz="1600" dirty="0">
                <a:latin typeface="Consolas"/>
              </a:rPr>
              <a:t>laite</a:t>
            </a:r>
            <a:endParaRPr lang="fi-FI" dirty="0"/>
          </a:p>
        </p:txBody>
      </p:sp>
      <p:sp>
        <p:nvSpPr>
          <p:cNvPr id="12" name="Tekstiruutu 11">
            <a:extLst>
              <a:ext uri="{FF2B5EF4-FFF2-40B4-BE49-F238E27FC236}">
                <a16:creationId xmlns:a16="http://schemas.microsoft.com/office/drawing/2014/main" id="{F1CDE8F5-3365-9A8C-AE58-F85564ADFA2F}"/>
              </a:ext>
            </a:extLst>
          </p:cNvPr>
          <p:cNvSpPr txBox="1"/>
          <p:nvPr/>
        </p:nvSpPr>
        <p:spPr>
          <a:xfrm>
            <a:off x="5858359" y="3807947"/>
            <a:ext cx="3746500"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400" b="1" dirty="0">
                <a:latin typeface="Alasassy Caps"/>
              </a:rPr>
              <a:t>JATKO-</a:t>
            </a:r>
          </a:p>
          <a:p>
            <a:pPr algn="ctr"/>
            <a:r>
              <a:rPr lang="fi-FI" sz="2400" b="1" dirty="0">
                <a:latin typeface="Alasassy Caps"/>
              </a:rPr>
              <a:t>KEHITTELY</a:t>
            </a:r>
            <a:r>
              <a:rPr lang="fi-FI" sz="2800" b="1" dirty="0">
                <a:latin typeface="Alasassy Caps"/>
              </a:rPr>
              <a:t>*</a:t>
            </a:r>
          </a:p>
          <a:p>
            <a:endParaRPr lang="fi-FI" dirty="0"/>
          </a:p>
        </p:txBody>
      </p:sp>
      <p:sp>
        <p:nvSpPr>
          <p:cNvPr id="13" name="Tekstiruutu 12">
            <a:extLst>
              <a:ext uri="{FF2B5EF4-FFF2-40B4-BE49-F238E27FC236}">
                <a16:creationId xmlns:a16="http://schemas.microsoft.com/office/drawing/2014/main" id="{4873953F-9D28-BDE9-C268-F2E35977C742}"/>
              </a:ext>
            </a:extLst>
          </p:cNvPr>
          <p:cNvSpPr txBox="1"/>
          <p:nvPr/>
        </p:nvSpPr>
        <p:spPr>
          <a:xfrm>
            <a:off x="8065306" y="2952508"/>
            <a:ext cx="342900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400" b="1" dirty="0">
                <a:latin typeface="Alasassy Caps"/>
              </a:rPr>
              <a:t>LANSEERAUS</a:t>
            </a:r>
          </a:p>
          <a:p>
            <a:pPr algn="ctr"/>
            <a:r>
              <a:rPr lang="fi-FI" sz="2800" b="1" dirty="0">
                <a:latin typeface="Alasassy Caps"/>
              </a:rPr>
              <a:t>**</a:t>
            </a:r>
          </a:p>
        </p:txBody>
      </p:sp>
      <p:sp>
        <p:nvSpPr>
          <p:cNvPr id="18" name="Tekstiruutu 17">
            <a:extLst>
              <a:ext uri="{FF2B5EF4-FFF2-40B4-BE49-F238E27FC236}">
                <a16:creationId xmlns:a16="http://schemas.microsoft.com/office/drawing/2014/main" id="{6DD61B52-0C3A-E84F-B2D8-C527848126DB}"/>
              </a:ext>
            </a:extLst>
          </p:cNvPr>
          <p:cNvSpPr txBox="1"/>
          <p:nvPr/>
        </p:nvSpPr>
        <p:spPr>
          <a:xfrm>
            <a:off x="5514188" y="5719814"/>
            <a:ext cx="630554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b="1" dirty="0">
                <a:latin typeface="Consolas"/>
              </a:rPr>
              <a:t>*</a:t>
            </a:r>
            <a:r>
              <a:rPr lang="fi-FI" dirty="0">
                <a:latin typeface="Consolas"/>
              </a:rPr>
              <a:t>Jatkokehittelyideat muilta ryhmiltä</a:t>
            </a:r>
          </a:p>
          <a:p>
            <a:r>
              <a:rPr lang="fi-FI" b="1" dirty="0">
                <a:latin typeface="Consolas"/>
              </a:rPr>
              <a:t>**</a:t>
            </a:r>
            <a:r>
              <a:rPr lang="fi-FI" dirty="0">
                <a:latin typeface="Consolas"/>
              </a:rPr>
              <a:t>Laitteen esittely suullisesti/mainoksen kautta</a:t>
            </a:r>
          </a:p>
        </p:txBody>
      </p:sp>
    </p:spTree>
    <p:extLst>
      <p:ext uri="{BB962C8B-B14F-4D97-AF65-F5344CB8AC3E}">
        <p14:creationId xmlns:p14="http://schemas.microsoft.com/office/powerpoint/2010/main" val="1336520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7643D8BE-3DE6-F46C-02D3-F1C44B3488F1}"/>
              </a:ext>
            </a:extLst>
          </p:cNvPr>
          <p:cNvSpPr/>
          <p:nvPr/>
        </p:nvSpPr>
        <p:spPr>
          <a:xfrm>
            <a:off x="149276" y="129114"/>
            <a:ext cx="11897062" cy="6606053"/>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03A9CE-D69A-1F5F-8B76-C6C7AE868420}"/>
              </a:ext>
            </a:extLst>
          </p:cNvPr>
          <p:cNvSpPr>
            <a:spLocks noGrp="1"/>
          </p:cNvSpPr>
          <p:nvPr>
            <p:ph type="title"/>
          </p:nvPr>
        </p:nvSpPr>
        <p:spPr/>
        <p:txBody>
          <a:bodyPr/>
          <a:lstStyle/>
          <a:p>
            <a:r>
              <a:rPr lang="fi-FI" b="1" dirty="0">
                <a:latin typeface="Alasassy Caps"/>
              </a:rPr>
              <a:t>Millainen on hyvä mainos?</a:t>
            </a:r>
          </a:p>
        </p:txBody>
      </p:sp>
      <p:sp>
        <p:nvSpPr>
          <p:cNvPr id="3" name="Content Placeholder 2">
            <a:extLst>
              <a:ext uri="{FF2B5EF4-FFF2-40B4-BE49-F238E27FC236}">
                <a16:creationId xmlns:a16="http://schemas.microsoft.com/office/drawing/2014/main" id="{B631A547-6E70-2928-7EDB-EB2E61649903}"/>
              </a:ext>
            </a:extLst>
          </p:cNvPr>
          <p:cNvSpPr>
            <a:spLocks noGrp="1"/>
          </p:cNvSpPr>
          <p:nvPr>
            <p:ph idx="1"/>
          </p:nvPr>
        </p:nvSpPr>
        <p:spPr>
          <a:xfrm>
            <a:off x="579408" y="2141927"/>
            <a:ext cx="10515600" cy="4351338"/>
          </a:xfrm>
        </p:spPr>
        <p:txBody>
          <a:bodyPr vert="horz" lIns="91440" tIns="45720" rIns="91440" bIns="45720" rtlCol="0" anchor="t">
            <a:normAutofit/>
          </a:bodyPr>
          <a:lstStyle/>
          <a:p>
            <a:pPr marL="514350" indent="-514350">
              <a:buAutoNum type="arabicPeriod"/>
            </a:pPr>
            <a:r>
              <a:rPr lang="fi-FI" sz="2400" dirty="0">
                <a:latin typeface="Consolas"/>
              </a:rPr>
              <a:t>Tärkeät tiedot löytyvät heti ja kuvat ovat selkeät.</a:t>
            </a:r>
            <a:endParaRPr lang="en-US" sz="2400" dirty="0">
              <a:latin typeface="Consolas"/>
            </a:endParaRPr>
          </a:p>
          <a:p>
            <a:pPr marL="514350" indent="-514350">
              <a:buAutoNum type="arabicPeriod"/>
            </a:pPr>
            <a:r>
              <a:rPr lang="fi-FI" sz="2400" dirty="0">
                <a:latin typeface="Consolas"/>
              </a:rPr>
              <a:t>Mieti, kuka mainoksen näkee ja keneen sen tulisi vaikuttaa.</a:t>
            </a:r>
          </a:p>
          <a:p>
            <a:pPr marL="514350" indent="-514350">
              <a:buAutoNum type="arabicPeriod"/>
            </a:pPr>
            <a:r>
              <a:rPr lang="fi-FI" sz="2400" dirty="0">
                <a:latin typeface="Consolas"/>
              </a:rPr>
              <a:t>Iskulause!</a:t>
            </a:r>
          </a:p>
          <a:p>
            <a:pPr marL="514350" indent="-514350">
              <a:buAutoNum type="arabicPeriod"/>
            </a:pPr>
            <a:r>
              <a:rPr lang="fi-FI" sz="2400" dirty="0">
                <a:latin typeface="Consolas"/>
              </a:rPr>
              <a:t>Mitä värejä mainoksessa on käytetty?</a:t>
            </a:r>
          </a:p>
          <a:p>
            <a:pPr marL="971550" lvl="1">
              <a:buFont typeface="Courier New" panose="020B0604020202020204" pitchFamily="34" charset="0"/>
              <a:buChar char="o"/>
            </a:pPr>
            <a:r>
              <a:rPr lang="fi-FI" dirty="0">
                <a:latin typeface="Consolas"/>
              </a:rPr>
              <a:t>Värit luovat tunnelmia ja mielikuvia</a:t>
            </a:r>
          </a:p>
          <a:p>
            <a:pPr marL="971550" lvl="1">
              <a:buFont typeface="Courier New" panose="020B0604020202020204" pitchFamily="34" charset="0"/>
              <a:buChar char="o"/>
            </a:pPr>
            <a:r>
              <a:rPr lang="fi-FI" dirty="0">
                <a:latin typeface="Consolas"/>
              </a:rPr>
              <a:t>Esim. sininen = kylmä, arktinen, talvinen, suomalainen</a:t>
            </a:r>
          </a:p>
          <a:p>
            <a:pPr marL="971550" lvl="1">
              <a:buFont typeface="Courier New" panose="020B0604020202020204" pitchFamily="34" charset="0"/>
              <a:buChar char="o"/>
            </a:pPr>
            <a:r>
              <a:rPr lang="fi-FI" dirty="0">
                <a:latin typeface="Consolas"/>
              </a:rPr>
              <a:t>Esim. Vihreä = luonto, kestävyys, kesä, ympäristöystävällisyys</a:t>
            </a:r>
          </a:p>
          <a:p>
            <a:pPr marL="514350" indent="-514350">
              <a:buAutoNum type="arabicPeriod"/>
            </a:pPr>
            <a:endParaRPr lang="fi-FI" dirty="0">
              <a:latin typeface="Consolas"/>
            </a:endParaRPr>
          </a:p>
        </p:txBody>
      </p:sp>
      <p:pic>
        <p:nvPicPr>
          <p:cNvPr id="8" name="Kuva 7" descr="Kuva, joka sisältää kohteen kartta, puu, kasvi&#10;&#10;Tekoälyllä luotu sisältö saattaa olla virheellistä.">
            <a:extLst>
              <a:ext uri="{FF2B5EF4-FFF2-40B4-BE49-F238E27FC236}">
                <a16:creationId xmlns:a16="http://schemas.microsoft.com/office/drawing/2014/main" id="{662D5856-2203-786B-B51D-EBCCFA10F5D6}"/>
              </a:ext>
            </a:extLst>
          </p:cNvPr>
          <p:cNvPicPr>
            <a:picLocks noChangeAspect="1"/>
          </p:cNvPicPr>
          <p:nvPr/>
        </p:nvPicPr>
        <p:blipFill>
          <a:blip r:embed="rId2"/>
          <a:stretch>
            <a:fillRect/>
          </a:stretch>
        </p:blipFill>
        <p:spPr>
          <a:xfrm rot="-2940000" flipH="1">
            <a:off x="10058557" y="-1910536"/>
            <a:ext cx="4001452" cy="5411750"/>
          </a:xfrm>
          <a:prstGeom prst="rect">
            <a:avLst/>
          </a:prstGeom>
        </p:spPr>
      </p:pic>
      <p:pic>
        <p:nvPicPr>
          <p:cNvPr id="5" name="Kuva 4" descr="Kuva, joka sisältää kohteen kartta, puu, kasvi&#10;&#10;Tekoälyllä luotu sisältö saattaa olla virheellistä.">
            <a:extLst>
              <a:ext uri="{FF2B5EF4-FFF2-40B4-BE49-F238E27FC236}">
                <a16:creationId xmlns:a16="http://schemas.microsoft.com/office/drawing/2014/main" id="{13A18116-DB37-FCEF-FA7E-E21A53741F94}"/>
              </a:ext>
            </a:extLst>
          </p:cNvPr>
          <p:cNvPicPr>
            <a:picLocks noChangeAspect="1"/>
          </p:cNvPicPr>
          <p:nvPr/>
        </p:nvPicPr>
        <p:blipFill>
          <a:blip r:embed="rId2"/>
          <a:stretch>
            <a:fillRect/>
          </a:stretch>
        </p:blipFill>
        <p:spPr>
          <a:xfrm rot="16200000" flipH="1">
            <a:off x="9433140" y="238880"/>
            <a:ext cx="3340094" cy="4477223"/>
          </a:xfrm>
          <a:prstGeom prst="rect">
            <a:avLst/>
          </a:prstGeom>
        </p:spPr>
      </p:pic>
    </p:spTree>
    <p:extLst>
      <p:ext uri="{BB962C8B-B14F-4D97-AF65-F5344CB8AC3E}">
        <p14:creationId xmlns:p14="http://schemas.microsoft.com/office/powerpoint/2010/main" val="1269555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5D2A2-D4E3-CBE3-1765-60CBF37688AC}"/>
            </a:ext>
          </a:extLst>
        </p:cNvPr>
        <p:cNvGrpSpPr/>
        <p:nvPr/>
      </p:nvGrpSpPr>
      <p:grpSpPr>
        <a:xfrm>
          <a:off x="0" y="0"/>
          <a:ext cx="0" cy="0"/>
          <a:chOff x="0" y="0"/>
          <a:chExt cx="0" cy="0"/>
        </a:xfrm>
      </p:grpSpPr>
      <p:sp>
        <p:nvSpPr>
          <p:cNvPr id="6" name="Suorakulmio 5">
            <a:extLst>
              <a:ext uri="{FF2B5EF4-FFF2-40B4-BE49-F238E27FC236}">
                <a16:creationId xmlns:a16="http://schemas.microsoft.com/office/drawing/2014/main" id="{4073078F-8FDF-2965-B710-0F79995D6817}"/>
              </a:ext>
            </a:extLst>
          </p:cNvPr>
          <p:cNvSpPr/>
          <p:nvPr/>
        </p:nvSpPr>
        <p:spPr>
          <a:xfrm>
            <a:off x="149276" y="129114"/>
            <a:ext cx="11897062" cy="6606053"/>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Content Placeholder 2">
            <a:extLst>
              <a:ext uri="{FF2B5EF4-FFF2-40B4-BE49-F238E27FC236}">
                <a16:creationId xmlns:a16="http://schemas.microsoft.com/office/drawing/2014/main" id="{BF991582-DBDC-A96E-272F-0FF1B0C76833}"/>
              </a:ext>
            </a:extLst>
          </p:cNvPr>
          <p:cNvSpPr>
            <a:spLocks noGrp="1"/>
          </p:cNvSpPr>
          <p:nvPr>
            <p:ph idx="1"/>
          </p:nvPr>
        </p:nvSpPr>
        <p:spPr>
          <a:xfrm>
            <a:off x="306238" y="1696229"/>
            <a:ext cx="10515600" cy="4351338"/>
          </a:xfrm>
        </p:spPr>
        <p:txBody>
          <a:bodyPr vert="horz" lIns="91440" tIns="45720" rIns="91440" bIns="45720" rtlCol="0" anchor="t">
            <a:normAutofit/>
          </a:bodyPr>
          <a:lstStyle/>
          <a:p>
            <a:pPr marL="514350" indent="-514350">
              <a:buAutoNum type="arabicPeriod"/>
            </a:pPr>
            <a:endParaRPr lang="fi-FI" dirty="0">
              <a:latin typeface="Consolas"/>
            </a:endParaRPr>
          </a:p>
          <a:p>
            <a:pPr marL="514350" indent="-514350">
              <a:buAutoNum type="arabicPeriod"/>
            </a:pPr>
            <a:endParaRPr lang="fi-FI" dirty="0">
              <a:latin typeface="Consolas"/>
            </a:endParaRPr>
          </a:p>
        </p:txBody>
      </p:sp>
      <p:sp>
        <p:nvSpPr>
          <p:cNvPr id="4" name="Tekstiruutu 3">
            <a:extLst>
              <a:ext uri="{FF2B5EF4-FFF2-40B4-BE49-F238E27FC236}">
                <a16:creationId xmlns:a16="http://schemas.microsoft.com/office/drawing/2014/main" id="{9F59ADA2-4752-696A-5F40-A3CD17CF5BB4}"/>
              </a:ext>
            </a:extLst>
          </p:cNvPr>
          <p:cNvSpPr txBox="1"/>
          <p:nvPr/>
        </p:nvSpPr>
        <p:spPr>
          <a:xfrm>
            <a:off x="1929360" y="733431"/>
            <a:ext cx="8320768" cy="2954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800" dirty="0">
                <a:latin typeface="Consolas"/>
              </a:rPr>
              <a:t>Onko sinulle jäänyt mieleen jokin mainos?</a:t>
            </a:r>
            <a:endParaRPr lang="fi-FI" sz="2800"/>
          </a:p>
          <a:p>
            <a:pPr algn="ctr"/>
            <a:r>
              <a:rPr lang="fi-FI" sz="2800" dirty="0">
                <a:latin typeface="Consolas"/>
              </a:rPr>
              <a:t> Miksi?</a:t>
            </a:r>
            <a:endParaRPr lang="fi-FI" sz="2800"/>
          </a:p>
          <a:p>
            <a:pPr algn="ctr"/>
            <a:endParaRPr lang="fi-FI" sz="2800" dirty="0">
              <a:latin typeface="Consolas"/>
            </a:endParaRPr>
          </a:p>
          <a:p>
            <a:pPr algn="ctr"/>
            <a:r>
              <a:rPr lang="fi-FI" sz="2800" dirty="0">
                <a:latin typeface="Consolas"/>
              </a:rPr>
              <a:t>Millainen on lempimainoksesi?</a:t>
            </a:r>
          </a:p>
          <a:p>
            <a:pPr algn="ctr"/>
            <a:endParaRPr lang="fi-FI"/>
          </a:p>
          <a:p>
            <a:pPr algn="ctr"/>
            <a:r>
              <a:rPr lang="fi-FI" sz="2800" dirty="0">
                <a:latin typeface="Consolas"/>
              </a:rPr>
              <a:t>Mistä mainoksesta et pidä? </a:t>
            </a:r>
          </a:p>
          <a:p>
            <a:pPr algn="ctr"/>
            <a:r>
              <a:rPr lang="fi-FI" sz="2800" dirty="0">
                <a:latin typeface="Consolas"/>
              </a:rPr>
              <a:t>Miksi?</a:t>
            </a:r>
            <a:endParaRPr lang="fi-FI" sz="2800"/>
          </a:p>
        </p:txBody>
      </p:sp>
      <p:pic>
        <p:nvPicPr>
          <p:cNvPr id="9" name="Kuva 8" descr="Kuva, joka sisältää kohteen Ihmisen kasvot, animaatio, kuvakaappaus&#10;&#10;Tekoälyllä luotu sisältö saattaa olla virheellistä.">
            <a:extLst>
              <a:ext uri="{FF2B5EF4-FFF2-40B4-BE49-F238E27FC236}">
                <a16:creationId xmlns:a16="http://schemas.microsoft.com/office/drawing/2014/main" id="{EDD7BD6E-58F9-378F-D26C-1C8ED996F32F}"/>
              </a:ext>
            </a:extLst>
          </p:cNvPr>
          <p:cNvPicPr>
            <a:picLocks noChangeAspect="1"/>
          </p:cNvPicPr>
          <p:nvPr/>
        </p:nvPicPr>
        <p:blipFill>
          <a:blip r:embed="rId2"/>
          <a:stretch>
            <a:fillRect/>
          </a:stretch>
        </p:blipFill>
        <p:spPr>
          <a:xfrm>
            <a:off x="2714949" y="2656662"/>
            <a:ext cx="6793563" cy="4781083"/>
          </a:xfrm>
          <a:prstGeom prst="rect">
            <a:avLst/>
          </a:prstGeom>
        </p:spPr>
      </p:pic>
    </p:spTree>
    <p:extLst>
      <p:ext uri="{BB962C8B-B14F-4D97-AF65-F5344CB8AC3E}">
        <p14:creationId xmlns:p14="http://schemas.microsoft.com/office/powerpoint/2010/main" val="531409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BD7EB-4DAE-ADD7-2B50-905E335DF94C}"/>
            </a:ext>
          </a:extLst>
        </p:cNvPr>
        <p:cNvGrpSpPr/>
        <p:nvPr/>
      </p:nvGrpSpPr>
      <p:grpSpPr>
        <a:xfrm>
          <a:off x="0" y="0"/>
          <a:ext cx="0" cy="0"/>
          <a:chOff x="0" y="0"/>
          <a:chExt cx="0" cy="0"/>
        </a:xfrm>
      </p:grpSpPr>
      <p:sp>
        <p:nvSpPr>
          <p:cNvPr id="5" name="Suorakulmio 4">
            <a:extLst>
              <a:ext uri="{FF2B5EF4-FFF2-40B4-BE49-F238E27FC236}">
                <a16:creationId xmlns:a16="http://schemas.microsoft.com/office/drawing/2014/main" id="{3CE43CF9-9E7F-B85E-9267-A0F81A548D6D}"/>
              </a:ext>
            </a:extLst>
          </p:cNvPr>
          <p:cNvSpPr/>
          <p:nvPr/>
        </p:nvSpPr>
        <p:spPr>
          <a:xfrm>
            <a:off x="141540" y="245154"/>
            <a:ext cx="11904798" cy="6366237"/>
          </a:xfrm>
          <a:prstGeom prst="rect">
            <a:avLst/>
          </a:prstGeom>
          <a:solidFill>
            <a:srgbClr val="BBD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A6D513E2-9239-2B65-A82C-D756E74A511D}"/>
              </a:ext>
            </a:extLst>
          </p:cNvPr>
          <p:cNvSpPr>
            <a:spLocks noGrp="1"/>
          </p:cNvSpPr>
          <p:nvPr>
            <p:ph type="title"/>
          </p:nvPr>
        </p:nvSpPr>
        <p:spPr/>
        <p:txBody>
          <a:bodyPr/>
          <a:lstStyle/>
          <a:p>
            <a:r>
              <a:rPr lang="fi-FI" b="1" dirty="0">
                <a:latin typeface="Alasassy Caps"/>
              </a:rPr>
              <a:t>Mainoksen tekeminen</a:t>
            </a:r>
          </a:p>
        </p:txBody>
      </p:sp>
      <p:sp>
        <p:nvSpPr>
          <p:cNvPr id="3" name="Sisällön paikkamerkki 2">
            <a:extLst>
              <a:ext uri="{FF2B5EF4-FFF2-40B4-BE49-F238E27FC236}">
                <a16:creationId xmlns:a16="http://schemas.microsoft.com/office/drawing/2014/main" id="{35178CA1-B6A1-4A40-481F-B784415981AF}"/>
              </a:ext>
            </a:extLst>
          </p:cNvPr>
          <p:cNvSpPr>
            <a:spLocks noGrp="1"/>
          </p:cNvSpPr>
          <p:nvPr>
            <p:ph idx="1"/>
          </p:nvPr>
        </p:nvSpPr>
        <p:spPr/>
        <p:txBody>
          <a:bodyPr vert="horz" lIns="91440" tIns="45720" rIns="91440" bIns="45720" rtlCol="0" anchor="t">
            <a:normAutofit/>
          </a:bodyPr>
          <a:lstStyle/>
          <a:p>
            <a:pPr marL="514350" indent="-514350">
              <a:lnSpc>
                <a:spcPct val="150000"/>
              </a:lnSpc>
              <a:buAutoNum type="arabicPeriod"/>
            </a:pPr>
            <a:r>
              <a:rPr lang="fi-FI" dirty="0">
                <a:latin typeface="Consolas"/>
              </a:rPr>
              <a:t>ESITTELE LAITE JA SEN OMINAISUUDET MUULLE RYHMÄLLE.</a:t>
            </a:r>
          </a:p>
          <a:p>
            <a:pPr marL="514350" indent="-514350">
              <a:lnSpc>
                <a:spcPct val="150000"/>
              </a:lnSpc>
              <a:buAutoNum type="arabicPeriod"/>
            </a:pPr>
            <a:r>
              <a:rPr lang="fi-FI" dirty="0">
                <a:latin typeface="Consolas"/>
              </a:rPr>
              <a:t>TEE LAITTEESTA OMA MAINOKSESI OPETTAJAN ANTAMIEN OHJEIDEN MUKAISESTI.</a:t>
            </a:r>
          </a:p>
          <a:p>
            <a:pPr marL="514350" indent="-514350">
              <a:lnSpc>
                <a:spcPct val="150000"/>
              </a:lnSpc>
              <a:buAutoNum type="arabicPeriod"/>
            </a:pPr>
            <a:r>
              <a:rPr lang="fi-FI" dirty="0">
                <a:latin typeface="Consolas"/>
              </a:rPr>
              <a:t>ESITTELE MAINOKSESI RYHMÄLLE.</a:t>
            </a:r>
          </a:p>
          <a:p>
            <a:pPr marL="514350" indent="-514350">
              <a:lnSpc>
                <a:spcPct val="150000"/>
              </a:lnSpc>
              <a:buAutoNum type="arabicPeriod"/>
            </a:pPr>
            <a:endParaRPr lang="fi-FI"/>
          </a:p>
        </p:txBody>
      </p:sp>
      <p:pic>
        <p:nvPicPr>
          <p:cNvPr id="6" name="Kuva 5" descr="Kuva, joka sisältää kohteen sakset, työkalu&#10;&#10;Tekoälyllä luotu sisältö saattaa olla virheellistä.">
            <a:extLst>
              <a:ext uri="{FF2B5EF4-FFF2-40B4-BE49-F238E27FC236}">
                <a16:creationId xmlns:a16="http://schemas.microsoft.com/office/drawing/2014/main" id="{CCE9A0AC-1F9A-58F7-A759-6C0FABE4D2D5}"/>
              </a:ext>
            </a:extLst>
          </p:cNvPr>
          <p:cNvPicPr>
            <a:picLocks noChangeAspect="1"/>
          </p:cNvPicPr>
          <p:nvPr/>
        </p:nvPicPr>
        <p:blipFill>
          <a:blip r:embed="rId2"/>
          <a:stretch>
            <a:fillRect/>
          </a:stretch>
        </p:blipFill>
        <p:spPr>
          <a:xfrm>
            <a:off x="8139239" y="2650445"/>
            <a:ext cx="3219450" cy="4543425"/>
          </a:xfrm>
          <a:prstGeom prst="rect">
            <a:avLst/>
          </a:prstGeom>
        </p:spPr>
      </p:pic>
    </p:spTree>
    <p:extLst>
      <p:ext uri="{BB962C8B-B14F-4D97-AF65-F5344CB8AC3E}">
        <p14:creationId xmlns:p14="http://schemas.microsoft.com/office/powerpoint/2010/main" val="862872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D10DC-8CD5-6BF7-0A40-0177B5279BFA}"/>
            </a:ext>
          </a:extLst>
        </p:cNvPr>
        <p:cNvGrpSpPr/>
        <p:nvPr/>
      </p:nvGrpSpPr>
      <p:grpSpPr>
        <a:xfrm>
          <a:off x="0" y="0"/>
          <a:ext cx="0" cy="0"/>
          <a:chOff x="0" y="0"/>
          <a:chExt cx="0" cy="0"/>
        </a:xfrm>
      </p:grpSpPr>
      <p:sp>
        <p:nvSpPr>
          <p:cNvPr id="2" name="Suorakulmio 1">
            <a:extLst>
              <a:ext uri="{FF2B5EF4-FFF2-40B4-BE49-F238E27FC236}">
                <a16:creationId xmlns:a16="http://schemas.microsoft.com/office/drawing/2014/main" id="{F711DA2E-5AE9-50EC-4F55-A49C704A82BD}"/>
              </a:ext>
            </a:extLst>
          </p:cNvPr>
          <p:cNvSpPr/>
          <p:nvPr/>
        </p:nvSpPr>
        <p:spPr>
          <a:xfrm>
            <a:off x="0" y="0"/>
            <a:ext cx="12430723" cy="6858031"/>
          </a:xfrm>
          <a:prstGeom prst="rect">
            <a:avLst/>
          </a:prstGeom>
          <a:solidFill>
            <a:srgbClr val="FCE8F0"/>
          </a:solidFill>
          <a:ln>
            <a:solidFill>
              <a:srgbClr val="EDC7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Content Placeholder 2">
            <a:extLst>
              <a:ext uri="{FF2B5EF4-FFF2-40B4-BE49-F238E27FC236}">
                <a16:creationId xmlns:a16="http://schemas.microsoft.com/office/drawing/2014/main" id="{BC36350B-75AB-0F82-77BE-14AF91B6C7BD}"/>
              </a:ext>
            </a:extLst>
          </p:cNvPr>
          <p:cNvSpPr>
            <a:spLocks noGrp="1"/>
          </p:cNvSpPr>
          <p:nvPr>
            <p:ph idx="1"/>
          </p:nvPr>
        </p:nvSpPr>
        <p:spPr>
          <a:xfrm>
            <a:off x="856919" y="308598"/>
            <a:ext cx="10716883" cy="5300243"/>
          </a:xfrm>
        </p:spPr>
        <p:txBody>
          <a:bodyPr vert="horz" lIns="91440" tIns="45720" rIns="91440" bIns="45720" rtlCol="0" anchor="t">
            <a:noAutofit/>
          </a:bodyPr>
          <a:lstStyle/>
          <a:p>
            <a:pPr marL="0" indent="0" algn="ctr">
              <a:buNone/>
            </a:pPr>
            <a:r>
              <a:rPr lang="fi-FI" sz="3200" dirty="0">
                <a:latin typeface="Alasassy Caps"/>
              </a:rPr>
              <a:t>Kestävä utopia –oppimateriaali on suunniteltu osaksi kestävyysmurrosta käsittelevää MOK-kokonaisuutta. Materiaali on suunnattu peruskoulun 3.–6. -luokille  sekä oppilaan että opettajan käyttöön.</a:t>
            </a:r>
          </a:p>
          <a:p>
            <a:pPr marL="0" indent="0" algn="ctr">
              <a:buNone/>
            </a:pPr>
            <a:endParaRPr lang="fi-FI" sz="3200" dirty="0">
              <a:latin typeface="Alasassy Caps"/>
            </a:endParaRPr>
          </a:p>
          <a:p>
            <a:pPr marL="0" indent="0" algn="ctr">
              <a:buNone/>
            </a:pPr>
            <a:r>
              <a:rPr lang="fi-FI" sz="3200" dirty="0">
                <a:latin typeface="Alasassy Caps"/>
              </a:rPr>
              <a:t>Materiaali on lisensoitu Creative </a:t>
            </a:r>
            <a:r>
              <a:rPr lang="fi-FI" sz="3200" dirty="0" err="1">
                <a:latin typeface="Alasassy Caps"/>
              </a:rPr>
              <a:t>Commons</a:t>
            </a:r>
            <a:r>
              <a:rPr lang="fi-FI" sz="3200" dirty="0">
                <a:latin typeface="Alasassy Caps"/>
              </a:rPr>
              <a:t> BY- NC-SA-lisenssillä, eli materiaalin levittäminen ja muokkaaminen on sallittu, kunhan tekijöiden nimet säilyvät mukana ja jatkoversiot julkaistaan samalla lisenssillä. Kaupallinen käyttö kielletty.</a:t>
            </a:r>
          </a:p>
          <a:p>
            <a:pPr marL="0" indent="0" algn="ctr">
              <a:buNone/>
            </a:pPr>
            <a:endParaRPr lang="fi-FI" sz="1000" dirty="0">
              <a:latin typeface="Alasassy Caps"/>
            </a:endParaRPr>
          </a:p>
          <a:p>
            <a:pPr marL="0" indent="0" algn="ctr">
              <a:buNone/>
            </a:pPr>
            <a:r>
              <a:rPr lang="fi-FI" dirty="0">
                <a:latin typeface="Alasassy Caps"/>
              </a:rPr>
              <a:t>Materiaalin tekijät: Saara Metsämäki &amp; Ulriika Mutanen, 2025</a:t>
            </a:r>
          </a:p>
        </p:txBody>
      </p:sp>
      <p:pic>
        <p:nvPicPr>
          <p:cNvPr id="5" name="Graphic 4">
            <a:extLst>
              <a:ext uri="{FF2B5EF4-FFF2-40B4-BE49-F238E27FC236}">
                <a16:creationId xmlns:a16="http://schemas.microsoft.com/office/drawing/2014/main" id="{20EFB266-219A-9C03-9E5B-397DF8A0F7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5614928"/>
            <a:ext cx="12430722" cy="1243072"/>
          </a:xfrm>
          <a:prstGeom prst="rect">
            <a:avLst/>
          </a:prstGeom>
        </p:spPr>
      </p:pic>
    </p:spTree>
    <p:extLst>
      <p:ext uri="{BB962C8B-B14F-4D97-AF65-F5344CB8AC3E}">
        <p14:creationId xmlns:p14="http://schemas.microsoft.com/office/powerpoint/2010/main" val="3729613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2AB7BEDE-D0AE-03CD-B91F-38D79B9221A6}"/>
              </a:ext>
            </a:extLst>
          </p:cNvPr>
          <p:cNvSpPr/>
          <p:nvPr/>
        </p:nvSpPr>
        <p:spPr>
          <a:xfrm>
            <a:off x="141540" y="338732"/>
            <a:ext cx="11797238" cy="6272659"/>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Content Placeholder 2">
            <a:extLst>
              <a:ext uri="{FF2B5EF4-FFF2-40B4-BE49-F238E27FC236}">
                <a16:creationId xmlns:a16="http://schemas.microsoft.com/office/drawing/2014/main" id="{299EFEA5-E8E0-8D18-2468-A4BBBDC72D6E}"/>
              </a:ext>
            </a:extLst>
          </p:cNvPr>
          <p:cNvSpPr>
            <a:spLocks noGrp="1"/>
          </p:cNvSpPr>
          <p:nvPr>
            <p:ph idx="1"/>
          </p:nvPr>
        </p:nvSpPr>
        <p:spPr>
          <a:xfrm>
            <a:off x="838200" y="1207399"/>
            <a:ext cx="10515600" cy="4969564"/>
          </a:xfrm>
        </p:spPr>
        <p:txBody>
          <a:bodyPr vert="horz" lIns="91440" tIns="45720" rIns="91440" bIns="45720" rtlCol="0" anchor="ctr">
            <a:normAutofit/>
          </a:bodyPr>
          <a:lstStyle/>
          <a:p>
            <a:pPr marL="0" indent="0" algn="ctr">
              <a:buNone/>
            </a:pPr>
            <a:r>
              <a:rPr lang="fi-FI" dirty="0">
                <a:latin typeface="Consolas"/>
              </a:rPr>
              <a:t>Tämän diaesityksen </a:t>
            </a:r>
            <a:r>
              <a:rPr lang="fi-FI" b="1" dirty="0">
                <a:latin typeface="Consolas"/>
              </a:rPr>
              <a:t>vihreällä</a:t>
            </a:r>
            <a:r>
              <a:rPr lang="fi-FI" dirty="0">
                <a:latin typeface="Consolas"/>
              </a:rPr>
              <a:t> pohjalla olevat diat ovat </a:t>
            </a:r>
            <a:r>
              <a:rPr lang="fi-FI" b="1" dirty="0">
                <a:latin typeface="Consolas"/>
              </a:rPr>
              <a:t>oppilaille</a:t>
            </a:r>
            <a:r>
              <a:rPr lang="fi-FI" dirty="0">
                <a:latin typeface="Consolas"/>
              </a:rPr>
              <a:t> näytettävää materiaalia.</a:t>
            </a:r>
            <a:endParaRPr lang="fi-FI" dirty="0"/>
          </a:p>
          <a:p>
            <a:pPr marL="0" indent="0" algn="ctr">
              <a:buNone/>
            </a:pPr>
            <a:endParaRPr lang="fi-FI" dirty="0">
              <a:latin typeface="Consolas"/>
            </a:endParaRPr>
          </a:p>
          <a:p>
            <a:pPr marL="0" indent="0" algn="ctr">
              <a:buNone/>
            </a:pPr>
            <a:r>
              <a:rPr lang="fi-FI" b="1" dirty="0">
                <a:latin typeface="Consolas"/>
              </a:rPr>
              <a:t>Vaaleanpunaiset</a:t>
            </a:r>
            <a:r>
              <a:rPr lang="fi-FI" dirty="0">
                <a:latin typeface="Consolas"/>
              </a:rPr>
              <a:t> diat ovat </a:t>
            </a:r>
            <a:r>
              <a:rPr lang="fi-FI" b="1" dirty="0">
                <a:latin typeface="Consolas"/>
              </a:rPr>
              <a:t>opettajalle</a:t>
            </a:r>
            <a:r>
              <a:rPr lang="fi-FI" dirty="0">
                <a:latin typeface="Consolas"/>
              </a:rPr>
              <a:t> suunnattua materiaalia.</a:t>
            </a:r>
            <a:endParaRPr lang="fi-FI"/>
          </a:p>
          <a:p>
            <a:pPr marL="0" indent="0" algn="ctr">
              <a:buNone/>
            </a:pPr>
            <a:endParaRPr lang="fi-FI" dirty="0">
              <a:latin typeface="Consolas"/>
            </a:endParaRPr>
          </a:p>
          <a:p>
            <a:pPr marL="0" indent="0" algn="ctr">
              <a:buNone/>
            </a:pPr>
            <a:r>
              <a:rPr lang="fi-FI" dirty="0">
                <a:latin typeface="Consolas"/>
              </a:rPr>
              <a:t>Vaaleanpunaisissa dioissa on mm. linkkejä, joista löydät lisätietoja ja kuvaesimerkkejä dian aiheesta.</a:t>
            </a:r>
          </a:p>
        </p:txBody>
      </p:sp>
    </p:spTree>
    <p:extLst>
      <p:ext uri="{BB962C8B-B14F-4D97-AF65-F5344CB8AC3E}">
        <p14:creationId xmlns:p14="http://schemas.microsoft.com/office/powerpoint/2010/main" val="3337194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80E639A0-5BC5-801F-B8E4-7AFE7DF74DB9}"/>
              </a:ext>
            </a:extLst>
          </p:cNvPr>
          <p:cNvSpPr/>
          <p:nvPr/>
        </p:nvSpPr>
        <p:spPr>
          <a:xfrm>
            <a:off x="141540" y="238091"/>
            <a:ext cx="11797238" cy="6373300"/>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F111F9CA-50FD-B257-254E-BAED7A1057FF}"/>
              </a:ext>
            </a:extLst>
          </p:cNvPr>
          <p:cNvSpPr>
            <a:spLocks noGrp="1"/>
          </p:cNvSpPr>
          <p:nvPr>
            <p:ph type="title"/>
          </p:nvPr>
        </p:nvSpPr>
        <p:spPr>
          <a:xfrm>
            <a:off x="838200" y="365125"/>
            <a:ext cx="2708695" cy="1339940"/>
          </a:xfrm>
        </p:spPr>
        <p:txBody>
          <a:bodyPr/>
          <a:lstStyle/>
          <a:p>
            <a:pPr algn="ctr"/>
            <a:r>
              <a:rPr lang="fi-FI" b="1" dirty="0">
                <a:latin typeface="Alasassy Caps"/>
              </a:rPr>
              <a:t>Tavoitteet</a:t>
            </a:r>
            <a:endParaRPr lang="fi-FI"/>
          </a:p>
        </p:txBody>
      </p:sp>
      <p:sp>
        <p:nvSpPr>
          <p:cNvPr id="3" name="Content Placeholder 2">
            <a:extLst>
              <a:ext uri="{FF2B5EF4-FFF2-40B4-BE49-F238E27FC236}">
                <a16:creationId xmlns:a16="http://schemas.microsoft.com/office/drawing/2014/main" id="{9919E0DF-9522-57F5-AD45-273616FAB397}"/>
              </a:ext>
            </a:extLst>
          </p:cNvPr>
          <p:cNvSpPr>
            <a:spLocks noGrp="1"/>
          </p:cNvSpPr>
          <p:nvPr>
            <p:ph idx="1"/>
          </p:nvPr>
        </p:nvSpPr>
        <p:spPr>
          <a:xfrm>
            <a:off x="838200" y="1710607"/>
            <a:ext cx="10932543" cy="4883298"/>
          </a:xfrm>
        </p:spPr>
        <p:txBody>
          <a:bodyPr vert="horz" lIns="91440" tIns="45720" rIns="91440" bIns="45720" rtlCol="0" anchor="t">
            <a:normAutofit fontScale="85000" lnSpcReduction="20000"/>
          </a:bodyPr>
          <a:lstStyle/>
          <a:p>
            <a:r>
              <a:rPr lang="fi-FI" dirty="0">
                <a:latin typeface="Consolas"/>
              </a:rPr>
              <a:t>Tulevaisuuden maailmojen tarkastelu kestävyysmurroksen näkökulmasta</a:t>
            </a:r>
          </a:p>
          <a:p>
            <a:pPr marL="0" indent="0">
              <a:buNone/>
            </a:pPr>
            <a:endParaRPr lang="fi-FI" dirty="0">
              <a:latin typeface="Consolas"/>
            </a:endParaRPr>
          </a:p>
          <a:p>
            <a:r>
              <a:rPr lang="fi-FI" dirty="0">
                <a:latin typeface="Consolas"/>
              </a:rPr>
              <a:t>Aktiivisena ryhmänjäsenenä toimiminen</a:t>
            </a:r>
          </a:p>
          <a:p>
            <a:pPr marL="0" indent="0">
              <a:buNone/>
            </a:pPr>
            <a:endParaRPr lang="fi-FI" dirty="0">
              <a:latin typeface="Consolas"/>
            </a:endParaRPr>
          </a:p>
          <a:p>
            <a:r>
              <a:rPr lang="fi-FI" dirty="0">
                <a:latin typeface="Consolas"/>
              </a:rPr>
              <a:t>Kriittisen ajattelun, vaikuttamisen ja tulevaisuusajattelun kehittyminen taiteen keinoin</a:t>
            </a:r>
          </a:p>
          <a:p>
            <a:pPr marL="0" indent="0">
              <a:buNone/>
            </a:pPr>
            <a:endParaRPr lang="fi-FI" dirty="0">
              <a:latin typeface="Consolas"/>
            </a:endParaRPr>
          </a:p>
          <a:p>
            <a:r>
              <a:rPr lang="fi-FI" dirty="0">
                <a:latin typeface="Consolas"/>
              </a:rPr>
              <a:t>Luovien ja ennakkoluulottomien valintojen käyttäminen läpi työskentelyprosessin</a:t>
            </a:r>
          </a:p>
          <a:p>
            <a:pPr marL="0" indent="0">
              <a:buNone/>
            </a:pPr>
            <a:endParaRPr lang="fi-FI" dirty="0">
              <a:latin typeface="Consolas"/>
            </a:endParaRPr>
          </a:p>
          <a:p>
            <a:r>
              <a:rPr lang="fi-FI" dirty="0">
                <a:latin typeface="Consolas"/>
              </a:rPr>
              <a:t>Visuaalisen kulttuurin merkityksen hahmottuminen kestävän tulevaisuuden näkökulmasta</a:t>
            </a:r>
          </a:p>
        </p:txBody>
      </p:sp>
      <p:sp>
        <p:nvSpPr>
          <p:cNvPr id="6" name="TextBox 5">
            <a:extLst>
              <a:ext uri="{FF2B5EF4-FFF2-40B4-BE49-F238E27FC236}">
                <a16:creationId xmlns:a16="http://schemas.microsoft.com/office/drawing/2014/main" id="{DE0A7BFC-3DB9-D4AD-C83F-CD8C4D56B0C8}"/>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430658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2178636C-B0EB-90C1-5F76-5E761E1DBD04}"/>
              </a:ext>
            </a:extLst>
          </p:cNvPr>
          <p:cNvSpPr/>
          <p:nvPr/>
        </p:nvSpPr>
        <p:spPr>
          <a:xfrm>
            <a:off x="141540" y="245154"/>
            <a:ext cx="8054081" cy="6366237"/>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A470D97A-2BAB-37EF-C0A3-BCBB9C97AA0C}"/>
              </a:ext>
            </a:extLst>
          </p:cNvPr>
          <p:cNvSpPr>
            <a:spLocks noGrp="1"/>
          </p:cNvSpPr>
          <p:nvPr>
            <p:ph type="title"/>
          </p:nvPr>
        </p:nvSpPr>
        <p:spPr/>
        <p:txBody>
          <a:bodyPr/>
          <a:lstStyle/>
          <a:p>
            <a:r>
              <a:rPr lang="fi-FI" b="1" dirty="0">
                <a:latin typeface="Alasassy Caps"/>
              </a:rPr>
              <a:t>Sisällöt ja keskeiset käsitteet</a:t>
            </a:r>
          </a:p>
        </p:txBody>
      </p:sp>
      <p:sp>
        <p:nvSpPr>
          <p:cNvPr id="3" name="Content Placeholder 2">
            <a:extLst>
              <a:ext uri="{FF2B5EF4-FFF2-40B4-BE49-F238E27FC236}">
                <a16:creationId xmlns:a16="http://schemas.microsoft.com/office/drawing/2014/main" id="{CF917B86-9E18-809B-CCBD-C7B82B96F7CD}"/>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fi-FI" dirty="0">
                <a:latin typeface="Consolas"/>
              </a:rPr>
              <a:t>Kuvataide</a:t>
            </a:r>
          </a:p>
          <a:p>
            <a:pPr marL="0" indent="0">
              <a:buNone/>
            </a:pPr>
            <a:r>
              <a:rPr lang="fi-FI" dirty="0">
                <a:latin typeface="Consolas"/>
              </a:rPr>
              <a:t>Kestävyysmurros</a:t>
            </a:r>
          </a:p>
          <a:p>
            <a:pPr marL="0" indent="0">
              <a:buNone/>
            </a:pPr>
            <a:r>
              <a:rPr lang="fi-FI" dirty="0">
                <a:latin typeface="Consolas"/>
              </a:rPr>
              <a:t>Vaikuttava taide (</a:t>
            </a:r>
            <a:r>
              <a:rPr lang="fi-FI" err="1">
                <a:latin typeface="Consolas"/>
              </a:rPr>
              <a:t>artivismi</a:t>
            </a:r>
            <a:r>
              <a:rPr lang="fi-FI" dirty="0">
                <a:latin typeface="Consolas"/>
              </a:rPr>
              <a:t>)</a:t>
            </a:r>
          </a:p>
          <a:p>
            <a:pPr marL="0" indent="0">
              <a:buNone/>
            </a:pPr>
            <a:r>
              <a:rPr lang="fi-FI" dirty="0">
                <a:latin typeface="Consolas"/>
              </a:rPr>
              <a:t>Laaja-alainen osaaminen</a:t>
            </a:r>
          </a:p>
          <a:p>
            <a:endParaRPr lang="fi-FI" dirty="0">
              <a:latin typeface="Consolas"/>
            </a:endParaRPr>
          </a:p>
          <a:p>
            <a:pPr marL="0" indent="0">
              <a:buNone/>
            </a:pPr>
            <a:r>
              <a:rPr lang="fi-FI" dirty="0">
                <a:latin typeface="Consolas"/>
              </a:rPr>
              <a:t>Keskeiset käsitteet:</a:t>
            </a:r>
          </a:p>
          <a:p>
            <a:r>
              <a:rPr lang="fi-FI" dirty="0">
                <a:latin typeface="Consolas"/>
              </a:rPr>
              <a:t>Kestävyys</a:t>
            </a:r>
          </a:p>
          <a:p>
            <a:r>
              <a:rPr lang="fi-FI" dirty="0">
                <a:latin typeface="Consolas"/>
              </a:rPr>
              <a:t>Utopia (tulevaisuuden toivo)</a:t>
            </a:r>
          </a:p>
          <a:p>
            <a:r>
              <a:rPr lang="fi-FI" dirty="0">
                <a:latin typeface="Consolas"/>
              </a:rPr>
              <a:t>Kestävä muotoiluprosessi</a:t>
            </a:r>
          </a:p>
          <a:p>
            <a:r>
              <a:rPr lang="fi-FI" dirty="0">
                <a:latin typeface="Consolas"/>
              </a:rPr>
              <a:t>Mainonta</a:t>
            </a:r>
          </a:p>
          <a:p>
            <a:r>
              <a:rPr lang="fi-FI" dirty="0">
                <a:latin typeface="Consolas"/>
              </a:rPr>
              <a:t>Kollaasi</a:t>
            </a:r>
          </a:p>
        </p:txBody>
      </p:sp>
      <p:pic>
        <p:nvPicPr>
          <p:cNvPr id="4" name="Kuva 3" descr="Kuva, joka sisältää kohteen kartta, puu, kasvi&#10;&#10;Tekoälyllä luotu sisältö saattaa olla virheellistä.">
            <a:extLst>
              <a:ext uri="{FF2B5EF4-FFF2-40B4-BE49-F238E27FC236}">
                <a16:creationId xmlns:a16="http://schemas.microsoft.com/office/drawing/2014/main" id="{4F560AFC-EFAC-6499-52A9-3CF154974519}"/>
              </a:ext>
            </a:extLst>
          </p:cNvPr>
          <p:cNvPicPr>
            <a:picLocks noChangeAspect="1"/>
          </p:cNvPicPr>
          <p:nvPr/>
        </p:nvPicPr>
        <p:blipFill>
          <a:blip r:embed="rId2"/>
          <a:stretch>
            <a:fillRect/>
          </a:stretch>
        </p:blipFill>
        <p:spPr>
          <a:xfrm>
            <a:off x="5476355" y="-1178483"/>
            <a:ext cx="6715012" cy="9509294"/>
          </a:xfrm>
          <a:prstGeom prst="rect">
            <a:avLst/>
          </a:prstGeom>
        </p:spPr>
      </p:pic>
      <p:sp>
        <p:nvSpPr>
          <p:cNvPr id="7" name="TextBox 6">
            <a:extLst>
              <a:ext uri="{FF2B5EF4-FFF2-40B4-BE49-F238E27FC236}">
                <a16:creationId xmlns:a16="http://schemas.microsoft.com/office/drawing/2014/main" id="{1A531CCA-F133-8301-42A1-9E0DA954BB55}"/>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973788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a:extLst>
              <a:ext uri="{FF2B5EF4-FFF2-40B4-BE49-F238E27FC236}">
                <a16:creationId xmlns:a16="http://schemas.microsoft.com/office/drawing/2014/main" id="{6B3EEA8F-7370-C469-0039-C46419009FA5}"/>
              </a:ext>
            </a:extLst>
          </p:cNvPr>
          <p:cNvSpPr/>
          <p:nvPr/>
        </p:nvSpPr>
        <p:spPr>
          <a:xfrm>
            <a:off x="7854" y="-168006"/>
            <a:ext cx="12386208" cy="7207942"/>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877E6045-FA94-D882-6065-BFC9FD6D189C}"/>
              </a:ext>
            </a:extLst>
          </p:cNvPr>
          <p:cNvSpPr>
            <a:spLocks noGrp="1"/>
          </p:cNvSpPr>
          <p:nvPr>
            <p:ph type="title"/>
          </p:nvPr>
        </p:nvSpPr>
        <p:spPr>
          <a:xfrm>
            <a:off x="33068" y="-166837"/>
            <a:ext cx="5569788" cy="1411827"/>
          </a:xfrm>
        </p:spPr>
        <p:txBody>
          <a:bodyPr/>
          <a:lstStyle/>
          <a:p>
            <a:r>
              <a:rPr lang="fi-FI" b="1" dirty="0">
                <a:latin typeface="Alasassy Caps"/>
              </a:rPr>
              <a:t>Opetusmateriaalin sisältö</a:t>
            </a:r>
          </a:p>
        </p:txBody>
      </p:sp>
      <p:sp>
        <p:nvSpPr>
          <p:cNvPr id="3" name="Content Placeholder 2">
            <a:extLst>
              <a:ext uri="{FF2B5EF4-FFF2-40B4-BE49-F238E27FC236}">
                <a16:creationId xmlns:a16="http://schemas.microsoft.com/office/drawing/2014/main" id="{F50F84B3-2272-C8E5-FF37-83A89CB64FF5}"/>
              </a:ext>
            </a:extLst>
          </p:cNvPr>
          <p:cNvSpPr>
            <a:spLocks noGrp="1"/>
          </p:cNvSpPr>
          <p:nvPr>
            <p:ph idx="1"/>
          </p:nvPr>
        </p:nvSpPr>
        <p:spPr>
          <a:xfrm>
            <a:off x="119333" y="1120140"/>
            <a:ext cx="11938957" cy="4841162"/>
          </a:xfrm>
        </p:spPr>
        <p:txBody>
          <a:bodyPr vert="horz" lIns="91440" tIns="45720" rIns="91440" bIns="45720" rtlCol="0" anchor="t">
            <a:noAutofit/>
          </a:bodyPr>
          <a:lstStyle/>
          <a:p>
            <a:pPr marL="0" indent="0">
              <a:buNone/>
            </a:pPr>
            <a:r>
              <a:rPr lang="fi-FI" sz="1600" dirty="0">
                <a:latin typeface="Consolas"/>
              </a:rPr>
              <a:t>Tehtäväpaketti sisältää </a:t>
            </a:r>
            <a:r>
              <a:rPr lang="fi-FI" sz="1600" b="1" dirty="0">
                <a:latin typeface="Consolas"/>
              </a:rPr>
              <a:t>kolme</a:t>
            </a:r>
            <a:r>
              <a:rPr lang="fi-FI" sz="1600" dirty="0">
                <a:latin typeface="Consolas"/>
              </a:rPr>
              <a:t> tehtäväosiota, joista voit valita omaa ryhmääsi parhaiten palvelevat osat.</a:t>
            </a:r>
          </a:p>
          <a:p>
            <a:pPr marL="0" indent="0">
              <a:buNone/>
            </a:pPr>
            <a:endParaRPr lang="fi-FI" sz="1600" dirty="0">
              <a:latin typeface="Consolas"/>
            </a:endParaRPr>
          </a:p>
          <a:p>
            <a:pPr marL="0" indent="0">
              <a:buNone/>
            </a:pPr>
            <a:r>
              <a:rPr lang="fi-FI" sz="1600" b="1" dirty="0">
                <a:latin typeface="Consolas"/>
              </a:rPr>
              <a:t>1.Keskusteluosio</a:t>
            </a:r>
          </a:p>
          <a:p>
            <a:pPr marL="0" indent="0">
              <a:buNone/>
            </a:pPr>
            <a:r>
              <a:rPr lang="fi-FI" sz="1600" dirty="0">
                <a:latin typeface="Consolas"/>
              </a:rPr>
              <a:t>Käydään läpi </a:t>
            </a:r>
            <a:r>
              <a:rPr lang="fi-FI" sz="1600" b="1" dirty="0">
                <a:latin typeface="Consolas"/>
              </a:rPr>
              <a:t>kestävyysmurroksen diat</a:t>
            </a:r>
            <a:r>
              <a:rPr lang="fi-FI" sz="1600" dirty="0">
                <a:latin typeface="Consolas"/>
              </a:rPr>
              <a:t>. Sen jälkeen luetaan ääneen Tuiskun vuoden 2050 kuulumiset (valitse ryhmällesi sopiva tarina: ensimmäinen on 3-4lk. ja jälkimmäinen 5-6lk. versio). Oppilaat listaavat pienryhmässä tekstistä nousevia haasteita / ongelmakohtia. Lopuksi kaikki pienryhmien löytämät haasteet kerätään yhteisesti kaikille nähtäväksi ja niistä keskustellaan koko luokan kesken.</a:t>
            </a:r>
          </a:p>
          <a:p>
            <a:pPr marL="0" indent="0">
              <a:buNone/>
            </a:pPr>
            <a:endParaRPr lang="fi-FI" sz="1600" dirty="0">
              <a:latin typeface="Consolas"/>
            </a:endParaRPr>
          </a:p>
          <a:p>
            <a:pPr marL="0" indent="0">
              <a:buNone/>
            </a:pPr>
            <a:r>
              <a:rPr lang="fi-FI" sz="1600" b="1" dirty="0">
                <a:latin typeface="Consolas"/>
              </a:rPr>
              <a:t>2.Rakenteluosio</a:t>
            </a:r>
          </a:p>
          <a:p>
            <a:pPr marL="0" indent="0">
              <a:buNone/>
            </a:pPr>
            <a:r>
              <a:rPr lang="fi-FI" sz="1600" dirty="0">
                <a:latin typeface="Consolas"/>
              </a:rPr>
              <a:t>Käydään läpi </a:t>
            </a:r>
            <a:r>
              <a:rPr lang="fi-FI" sz="1600" b="1" dirty="0">
                <a:latin typeface="Consolas"/>
              </a:rPr>
              <a:t>taiteella vaikuttamisen, utopian ja muotoiluprosessin diat</a:t>
            </a:r>
            <a:r>
              <a:rPr lang="fi-FI" sz="1600" dirty="0">
                <a:latin typeface="Consolas"/>
              </a:rPr>
              <a:t>. Tämän jälkeen jokainen pienryhmä valitsee vähintään yhden Tuiskun kuulumisissa ilmenevän haasteen, jonka ratkaisuksi oppilaat rakentavat laitteen. Laite rakennetaan pienryhmässä annetuista materiaaleista. Rakentelun lähtökohtana on innovatiivisuus ja luovuus – tarkoituksena on rakentaa laite, jollaista ei oikeasti ole (vielä) olemassa. Laitteet esitellään koko ryhmälle.</a:t>
            </a:r>
          </a:p>
          <a:p>
            <a:pPr marL="0" indent="0">
              <a:buNone/>
            </a:pPr>
            <a:endParaRPr lang="fi-FI" sz="1600" dirty="0">
              <a:latin typeface="Consolas"/>
            </a:endParaRPr>
          </a:p>
          <a:p>
            <a:pPr marL="0" indent="0">
              <a:buNone/>
            </a:pPr>
            <a:r>
              <a:rPr lang="fi-FI" sz="1600" b="1" dirty="0">
                <a:latin typeface="Consolas"/>
              </a:rPr>
              <a:t>3.Mainososio</a:t>
            </a:r>
          </a:p>
          <a:p>
            <a:pPr marL="0" indent="0">
              <a:buNone/>
            </a:pPr>
            <a:r>
              <a:rPr lang="fi-FI" sz="1600" dirty="0">
                <a:latin typeface="Consolas"/>
              </a:rPr>
              <a:t>Käydään läpi </a:t>
            </a:r>
            <a:r>
              <a:rPr lang="fi-FI" sz="1600" b="1" dirty="0">
                <a:latin typeface="Consolas"/>
              </a:rPr>
              <a:t>mainonnan diat. T</a:t>
            </a:r>
            <a:r>
              <a:rPr lang="fi-FI" sz="1600" dirty="0">
                <a:latin typeface="Consolas"/>
              </a:rPr>
              <a:t>uotetaan mainos tulevaisuuden haasteen ratkaisevasta laitteesta. Rakennettu laite voidaan kuvata ja tulostaa. Mainosjuliste kootaan kollaasitekniikalla eli leikkaamalla ja liimaamalla elementtejä esimerkiksi aikakausilehdistä / kierrätysmateriaaleista. Lopuksi mainosjulisteet esitellään ryhmässä ja pohditaan, millaisia mainokselle ominaisia piirteitä julisteista löytyy.</a:t>
            </a:r>
          </a:p>
          <a:p>
            <a:pPr marL="0" indent="0">
              <a:buNone/>
            </a:pPr>
            <a:endParaRPr lang="fi-FI" sz="1600" dirty="0"/>
          </a:p>
        </p:txBody>
      </p:sp>
      <p:sp>
        <p:nvSpPr>
          <p:cNvPr id="5" name="TextBox 4">
            <a:extLst>
              <a:ext uri="{FF2B5EF4-FFF2-40B4-BE49-F238E27FC236}">
                <a16:creationId xmlns:a16="http://schemas.microsoft.com/office/drawing/2014/main" id="{64926659-C8A6-81B8-8C48-5636C4FB442D}"/>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1431765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orakulmio 9">
            <a:extLst>
              <a:ext uri="{FF2B5EF4-FFF2-40B4-BE49-F238E27FC236}">
                <a16:creationId xmlns:a16="http://schemas.microsoft.com/office/drawing/2014/main" id="{80AE2122-887D-778A-4C84-B28AB368A62C}"/>
              </a:ext>
            </a:extLst>
          </p:cNvPr>
          <p:cNvSpPr/>
          <p:nvPr/>
        </p:nvSpPr>
        <p:spPr>
          <a:xfrm>
            <a:off x="487176" y="449060"/>
            <a:ext cx="8264314" cy="5949230"/>
          </a:xfrm>
          <a:prstGeom prst="rect">
            <a:avLst/>
          </a:prstGeom>
          <a:solidFill>
            <a:srgbClr val="FCE8F0"/>
          </a:solidFill>
          <a:ln>
            <a:solidFill>
              <a:srgbClr val="FCE8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56710D5C-5205-9842-9F82-33E864AAE199}"/>
              </a:ext>
            </a:extLst>
          </p:cNvPr>
          <p:cNvSpPr>
            <a:spLocks noGrp="1"/>
          </p:cNvSpPr>
          <p:nvPr>
            <p:ph type="title"/>
          </p:nvPr>
        </p:nvSpPr>
        <p:spPr>
          <a:xfrm>
            <a:off x="838200" y="566408"/>
            <a:ext cx="10515600" cy="1325563"/>
          </a:xfrm>
        </p:spPr>
        <p:txBody>
          <a:bodyPr/>
          <a:lstStyle/>
          <a:p>
            <a:r>
              <a:rPr lang="fi-FI" b="1" dirty="0">
                <a:latin typeface="Alasassy Caps"/>
              </a:rPr>
              <a:t>Tarvikelista</a:t>
            </a:r>
          </a:p>
        </p:txBody>
      </p:sp>
      <p:sp>
        <p:nvSpPr>
          <p:cNvPr id="3" name="Content Placeholder 2">
            <a:extLst>
              <a:ext uri="{FF2B5EF4-FFF2-40B4-BE49-F238E27FC236}">
                <a16:creationId xmlns:a16="http://schemas.microsoft.com/office/drawing/2014/main" id="{5A3FB13A-5B63-F721-0659-3F644D3D823A}"/>
              </a:ext>
            </a:extLst>
          </p:cNvPr>
          <p:cNvSpPr>
            <a:spLocks noGrp="1"/>
          </p:cNvSpPr>
          <p:nvPr>
            <p:ph idx="1"/>
          </p:nvPr>
        </p:nvSpPr>
        <p:spPr>
          <a:xfrm>
            <a:off x="493143" y="1897511"/>
            <a:ext cx="7913299" cy="4293829"/>
          </a:xfrm>
        </p:spPr>
        <p:txBody>
          <a:bodyPr vert="horz" lIns="91440" tIns="45720" rIns="91440" bIns="45720" rtlCol="0" anchor="t">
            <a:normAutofit fontScale="92500" lnSpcReduction="20000"/>
          </a:bodyPr>
          <a:lstStyle/>
          <a:p>
            <a:pPr marL="0" indent="0">
              <a:buNone/>
            </a:pPr>
            <a:r>
              <a:rPr lang="fi-FI" sz="3600">
                <a:latin typeface="Alasassy Caps"/>
              </a:rPr>
              <a:t> </a:t>
            </a:r>
            <a:r>
              <a:rPr lang="fi-FI" sz="3600" dirty="0">
                <a:latin typeface="Alasassy Caps"/>
              </a:rPr>
              <a:t>Laite</a:t>
            </a:r>
            <a:endParaRPr lang="fi-FI" sz="3600" dirty="0">
              <a:latin typeface="Consolas"/>
            </a:endParaRPr>
          </a:p>
          <a:p>
            <a:pPr lvl="1">
              <a:buFont typeface="Courier New,monospace" panose="020B0604020202020204" pitchFamily="34" charset="0"/>
              <a:buChar char="o"/>
            </a:pPr>
            <a:r>
              <a:rPr lang="fi-FI" sz="1800" dirty="0">
                <a:latin typeface="Consolas"/>
              </a:rPr>
              <a:t>Kierrätysmateriaalit</a:t>
            </a:r>
          </a:p>
          <a:p>
            <a:pPr lvl="1">
              <a:buFont typeface="Courier New,monospace" panose="020B0604020202020204" pitchFamily="34" charset="0"/>
              <a:buChar char="o"/>
            </a:pPr>
            <a:r>
              <a:rPr lang="fi-FI" sz="1800" dirty="0">
                <a:latin typeface="Consolas"/>
              </a:rPr>
              <a:t>Luokassa olevat esineet</a:t>
            </a:r>
          </a:p>
          <a:p>
            <a:pPr lvl="1">
              <a:buFont typeface="Courier New,monospace" panose="020B0604020202020204" pitchFamily="34" charset="0"/>
              <a:buChar char="o"/>
            </a:pPr>
            <a:r>
              <a:rPr lang="fi-FI" sz="1800" dirty="0">
                <a:latin typeface="Consolas"/>
              </a:rPr>
              <a:t>Muovailuvaha, legot, rakennuspalikat</a:t>
            </a:r>
          </a:p>
          <a:p>
            <a:pPr lvl="1">
              <a:lnSpc>
                <a:spcPct val="120000"/>
              </a:lnSpc>
              <a:buFont typeface="Courier New,monospace" panose="020B0604020202020204" pitchFamily="34" charset="0"/>
              <a:buChar char="o"/>
            </a:pPr>
            <a:r>
              <a:rPr lang="fi-FI" sz="1800" dirty="0">
                <a:latin typeface="Consolas"/>
              </a:rPr>
              <a:t>Kuumaliima, teipit, folio, piipunrassit, akryylimaalit, pullovärit, piirtimet</a:t>
            </a:r>
          </a:p>
          <a:p>
            <a:pPr lvl="1">
              <a:buFont typeface="Courier New,monospace" panose="020B0604020202020204" pitchFamily="34" charset="0"/>
              <a:buChar char="o"/>
            </a:pPr>
            <a:r>
              <a:rPr lang="fi-FI" sz="1800" dirty="0">
                <a:latin typeface="Consolas"/>
              </a:rPr>
              <a:t>Kankaat, langat</a:t>
            </a:r>
          </a:p>
          <a:p>
            <a:pPr lvl="1">
              <a:buFont typeface="Courier New,monospace" panose="020B0604020202020204" pitchFamily="34" charset="0"/>
              <a:buChar char="o"/>
            </a:pPr>
            <a:endParaRPr lang="fi-FI" sz="1800" dirty="0">
              <a:latin typeface="Consolas"/>
            </a:endParaRPr>
          </a:p>
          <a:p>
            <a:pPr marL="0" indent="0">
              <a:buNone/>
            </a:pPr>
            <a:r>
              <a:rPr lang="fi-FI" sz="3600">
                <a:latin typeface="Alasassy Caps"/>
              </a:rPr>
              <a:t> </a:t>
            </a:r>
            <a:r>
              <a:rPr lang="fi-FI" sz="3600" dirty="0">
                <a:latin typeface="Alasassy Caps"/>
              </a:rPr>
              <a:t>Kollaasi</a:t>
            </a:r>
          </a:p>
          <a:p>
            <a:pPr lvl="1">
              <a:buFont typeface="Courier New,monospace" panose="020B0604020202020204" pitchFamily="34" charset="0"/>
              <a:buChar char="o"/>
            </a:pPr>
            <a:r>
              <a:rPr lang="fi-FI" sz="1800" dirty="0">
                <a:latin typeface="Consolas"/>
              </a:rPr>
              <a:t>Tulostettu kuva laitteesta</a:t>
            </a:r>
          </a:p>
          <a:p>
            <a:pPr lvl="1">
              <a:buFont typeface="Courier New,monospace" panose="020B0604020202020204" pitchFamily="34" charset="0"/>
              <a:buChar char="o"/>
            </a:pPr>
            <a:r>
              <a:rPr lang="fi-FI" sz="1800" dirty="0">
                <a:latin typeface="Consolas"/>
              </a:rPr>
              <a:t>Sanoma- ja aikakauslehdet </a:t>
            </a:r>
          </a:p>
          <a:p>
            <a:pPr lvl="1">
              <a:buFont typeface="Courier New,monospace" panose="020B0604020202020204" pitchFamily="34" charset="0"/>
              <a:buChar char="o"/>
            </a:pPr>
            <a:r>
              <a:rPr lang="fi-FI" sz="1800" dirty="0">
                <a:latin typeface="Consolas"/>
              </a:rPr>
              <a:t>Pahvit, paperit, kartongit</a:t>
            </a:r>
          </a:p>
          <a:p>
            <a:pPr lvl="1">
              <a:buFont typeface="Courier New,monospace" panose="020B0604020202020204" pitchFamily="34" charset="0"/>
              <a:buChar char="o"/>
            </a:pPr>
            <a:r>
              <a:rPr lang="fi-FI" sz="1800" dirty="0">
                <a:latin typeface="Consolas"/>
              </a:rPr>
              <a:t>Liima, teippi</a:t>
            </a:r>
          </a:p>
          <a:p>
            <a:pPr lvl="1">
              <a:buFont typeface="Courier New,monospace" panose="020B0604020202020204" pitchFamily="34" charset="0"/>
              <a:buChar char="o"/>
            </a:pPr>
            <a:r>
              <a:rPr lang="fi-FI" sz="1800" dirty="0">
                <a:latin typeface="Consolas"/>
              </a:rPr>
              <a:t>Piirtimet</a:t>
            </a:r>
          </a:p>
        </p:txBody>
      </p:sp>
      <p:pic>
        <p:nvPicPr>
          <p:cNvPr id="4" name="Kuva 3" descr="Kuva, joka sisältää kohteen piirros, luonnos, kuvitus, taide&#10;&#10;Tekoälyllä luotu sisältö saattaa olla virheellistä.">
            <a:extLst>
              <a:ext uri="{FF2B5EF4-FFF2-40B4-BE49-F238E27FC236}">
                <a16:creationId xmlns:a16="http://schemas.microsoft.com/office/drawing/2014/main" id="{6177D703-CBC6-BCC9-A513-705700866864}"/>
              </a:ext>
            </a:extLst>
          </p:cNvPr>
          <p:cNvPicPr>
            <a:picLocks noChangeAspect="1"/>
          </p:cNvPicPr>
          <p:nvPr/>
        </p:nvPicPr>
        <p:blipFill>
          <a:blip r:embed="rId2"/>
          <a:stretch>
            <a:fillRect/>
          </a:stretch>
        </p:blipFill>
        <p:spPr>
          <a:xfrm>
            <a:off x="8600758" y="213462"/>
            <a:ext cx="2753581" cy="3839600"/>
          </a:xfrm>
          <a:prstGeom prst="rect">
            <a:avLst/>
          </a:prstGeom>
        </p:spPr>
      </p:pic>
      <p:pic>
        <p:nvPicPr>
          <p:cNvPr id="5" name="Kuva 4" descr="Kuva, joka sisältää kohteen musta, pimeys, kuvakaappaus&#10;&#10;Tekoälyllä luotu sisältö saattaa olla virheellistä.">
            <a:extLst>
              <a:ext uri="{FF2B5EF4-FFF2-40B4-BE49-F238E27FC236}">
                <a16:creationId xmlns:a16="http://schemas.microsoft.com/office/drawing/2014/main" id="{5A4D7E82-63EE-C949-28E0-90C5D55AB6D1}"/>
              </a:ext>
            </a:extLst>
          </p:cNvPr>
          <p:cNvPicPr>
            <a:picLocks noChangeAspect="1"/>
          </p:cNvPicPr>
          <p:nvPr/>
        </p:nvPicPr>
        <p:blipFill>
          <a:blip r:embed="rId3"/>
          <a:stretch>
            <a:fillRect/>
          </a:stretch>
        </p:blipFill>
        <p:spPr>
          <a:xfrm>
            <a:off x="6484085" y="-397251"/>
            <a:ext cx="2425799" cy="3272286"/>
          </a:xfrm>
          <a:prstGeom prst="rect">
            <a:avLst/>
          </a:prstGeom>
        </p:spPr>
      </p:pic>
      <p:pic>
        <p:nvPicPr>
          <p:cNvPr id="6" name="Kuva 5" descr="Kuva, joka sisältää kohteen origami, muotoilu&#10;&#10;Tekoälyllä luotu sisältö saattaa olla virheellistä.">
            <a:extLst>
              <a:ext uri="{FF2B5EF4-FFF2-40B4-BE49-F238E27FC236}">
                <a16:creationId xmlns:a16="http://schemas.microsoft.com/office/drawing/2014/main" id="{2809793F-ADFB-D6D8-31BC-F69324226C78}"/>
              </a:ext>
            </a:extLst>
          </p:cNvPr>
          <p:cNvPicPr>
            <a:picLocks noChangeAspect="1"/>
          </p:cNvPicPr>
          <p:nvPr/>
        </p:nvPicPr>
        <p:blipFill>
          <a:blip r:embed="rId4"/>
          <a:stretch>
            <a:fillRect/>
          </a:stretch>
        </p:blipFill>
        <p:spPr>
          <a:xfrm>
            <a:off x="6824150" y="2992475"/>
            <a:ext cx="2860506" cy="4031412"/>
          </a:xfrm>
          <a:prstGeom prst="rect">
            <a:avLst/>
          </a:prstGeom>
        </p:spPr>
      </p:pic>
      <p:pic>
        <p:nvPicPr>
          <p:cNvPr id="7" name="Kuva 6" descr="Kuva, joka sisältää kohteen musta, pimeys&#10;&#10;Tekoälyllä luotu sisältö saattaa olla virheellistä.">
            <a:extLst>
              <a:ext uri="{FF2B5EF4-FFF2-40B4-BE49-F238E27FC236}">
                <a16:creationId xmlns:a16="http://schemas.microsoft.com/office/drawing/2014/main" id="{C829D976-98CC-A16A-7C8F-43F9CBCEB393}"/>
              </a:ext>
            </a:extLst>
          </p:cNvPr>
          <p:cNvPicPr>
            <a:picLocks noChangeAspect="1"/>
          </p:cNvPicPr>
          <p:nvPr/>
        </p:nvPicPr>
        <p:blipFill>
          <a:blip r:embed="rId5"/>
          <a:stretch>
            <a:fillRect/>
          </a:stretch>
        </p:blipFill>
        <p:spPr>
          <a:xfrm>
            <a:off x="9176025" y="2662543"/>
            <a:ext cx="2831654" cy="4016121"/>
          </a:xfrm>
          <a:prstGeom prst="rect">
            <a:avLst/>
          </a:prstGeom>
        </p:spPr>
      </p:pic>
      <p:sp>
        <p:nvSpPr>
          <p:cNvPr id="9" name="TextBox 8">
            <a:extLst>
              <a:ext uri="{FF2B5EF4-FFF2-40B4-BE49-F238E27FC236}">
                <a16:creationId xmlns:a16="http://schemas.microsoft.com/office/drawing/2014/main" id="{6BA3D790-8807-1BB9-958C-1451BAA6E53C}"/>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3886521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963FD379-D384-7CB0-48D9-F0BE51D5EBA6}"/>
              </a:ext>
            </a:extLst>
          </p:cNvPr>
          <p:cNvSpPr/>
          <p:nvPr/>
        </p:nvSpPr>
        <p:spPr>
          <a:xfrm>
            <a:off x="7854" y="4522"/>
            <a:ext cx="12184926" cy="6834132"/>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29341B7-1A9D-D62D-12F4-1036A5F19362}"/>
              </a:ext>
            </a:extLst>
          </p:cNvPr>
          <p:cNvSpPr>
            <a:spLocks noGrp="1"/>
          </p:cNvSpPr>
          <p:nvPr>
            <p:ph type="title"/>
          </p:nvPr>
        </p:nvSpPr>
        <p:spPr/>
        <p:txBody>
          <a:bodyPr/>
          <a:lstStyle/>
          <a:p>
            <a:r>
              <a:rPr lang="fi-FI" b="1" dirty="0">
                <a:latin typeface="Alasassy Caps"/>
              </a:rPr>
              <a:t>Kestävyysmurros</a:t>
            </a:r>
          </a:p>
        </p:txBody>
      </p:sp>
      <p:sp>
        <p:nvSpPr>
          <p:cNvPr id="3" name="Content Placeholder 2">
            <a:extLst>
              <a:ext uri="{FF2B5EF4-FFF2-40B4-BE49-F238E27FC236}">
                <a16:creationId xmlns:a16="http://schemas.microsoft.com/office/drawing/2014/main" id="{6E69BC9C-A598-1305-6E5C-02F5B84DB76A}"/>
              </a:ext>
            </a:extLst>
          </p:cNvPr>
          <p:cNvSpPr>
            <a:spLocks noGrp="1"/>
          </p:cNvSpPr>
          <p:nvPr>
            <p:ph idx="1"/>
          </p:nvPr>
        </p:nvSpPr>
        <p:spPr/>
        <p:txBody>
          <a:bodyPr vert="horz" lIns="91440" tIns="45720" rIns="91440" bIns="45720" rtlCol="0" anchor="t">
            <a:normAutofit/>
          </a:bodyPr>
          <a:lstStyle/>
          <a:p>
            <a:r>
              <a:rPr lang="fi-FI">
                <a:latin typeface="Consolas"/>
              </a:rPr>
              <a:t>Kokonaisvaltainen keino pysäyttää luontokato ja hillitä ilmastonmuutosta.</a:t>
            </a:r>
          </a:p>
          <a:p>
            <a:r>
              <a:rPr lang="fi-FI" dirty="0">
                <a:latin typeface="Consolas"/>
              </a:rPr>
              <a:t>Ratkaisuja, jotka edistävät luonnonvarojen käytön kestävyyttä, luonnon monimuotoisuuden elpymistä ja kestävien elämäntapojen rakentumista. </a:t>
            </a:r>
          </a:p>
          <a:p>
            <a:r>
              <a:rPr lang="fi-FI" dirty="0">
                <a:latin typeface="Consolas"/>
              </a:rPr>
              <a:t>Pyrkimys purkaa yhteiskuntien rakenteellisia esteitä, jotka rajoittavat kokonaisvaltaisen kestävyyden saavuttamista. </a:t>
            </a:r>
          </a:p>
          <a:p>
            <a:r>
              <a:rPr lang="fi-FI" dirty="0">
                <a:latin typeface="Consolas"/>
              </a:rPr>
              <a:t>Esim. Hiilineutraalius, uusiutuva energia, palkkatasa-arvo</a:t>
            </a:r>
            <a:endParaRPr lang="fi-FI" dirty="0"/>
          </a:p>
        </p:txBody>
      </p:sp>
      <p:sp>
        <p:nvSpPr>
          <p:cNvPr id="6" name="TextBox 5">
            <a:extLst>
              <a:ext uri="{FF2B5EF4-FFF2-40B4-BE49-F238E27FC236}">
                <a16:creationId xmlns:a16="http://schemas.microsoft.com/office/drawing/2014/main" id="{15A686D0-5987-AFD3-34D8-3890FA2616F2}"/>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1772362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DC54465B-CB05-3E6B-001B-7932EEF86014}"/>
              </a:ext>
            </a:extLst>
          </p:cNvPr>
          <p:cNvSpPr/>
          <p:nvPr/>
        </p:nvSpPr>
        <p:spPr>
          <a:xfrm>
            <a:off x="-423466" y="-124874"/>
            <a:ext cx="12803152" cy="7179188"/>
          </a:xfrm>
          <a:prstGeom prst="rect">
            <a:avLst/>
          </a:prstGeom>
          <a:solidFill>
            <a:srgbClr val="FCE8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D687EE8-019A-76BD-370F-1911FEA8E052}"/>
              </a:ext>
            </a:extLst>
          </p:cNvPr>
          <p:cNvSpPr>
            <a:spLocks noGrp="1"/>
          </p:cNvSpPr>
          <p:nvPr>
            <p:ph type="title"/>
          </p:nvPr>
        </p:nvSpPr>
        <p:spPr>
          <a:xfrm>
            <a:off x="3982528" y="191424"/>
            <a:ext cx="4226943" cy="1325563"/>
          </a:xfrm>
        </p:spPr>
        <p:txBody>
          <a:bodyPr/>
          <a:lstStyle/>
          <a:p>
            <a:pPr algn="ctr"/>
            <a:r>
              <a:rPr lang="fi-FI" b="1" dirty="0">
                <a:latin typeface="Alasassy Caps"/>
              </a:rPr>
              <a:t>Kestävyysmurros</a:t>
            </a:r>
            <a:endParaRPr lang="fi-FI" dirty="0"/>
          </a:p>
        </p:txBody>
      </p:sp>
      <p:pic>
        <p:nvPicPr>
          <p:cNvPr id="6" name="Sisällön paikkamerkki 5" descr="Kuva, joka sisältää kohteen teksti, kuvakaappaus, Fontti, logo&#10;&#10;Tekoälyllä luotu sisältö saattaa olla virheellistä.">
            <a:extLst>
              <a:ext uri="{FF2B5EF4-FFF2-40B4-BE49-F238E27FC236}">
                <a16:creationId xmlns:a16="http://schemas.microsoft.com/office/drawing/2014/main" id="{80256C80-E23D-A474-7B2C-99F5F73CF53E}"/>
              </a:ext>
            </a:extLst>
          </p:cNvPr>
          <p:cNvPicPr>
            <a:picLocks noGrp="1" noChangeAspect="1"/>
          </p:cNvPicPr>
          <p:nvPr>
            <p:ph idx="1"/>
          </p:nvPr>
        </p:nvPicPr>
        <p:blipFill>
          <a:blip r:embed="rId2"/>
          <a:stretch>
            <a:fillRect/>
          </a:stretch>
        </p:blipFill>
        <p:spPr>
          <a:xfrm>
            <a:off x="1708595" y="1996388"/>
            <a:ext cx="8777585" cy="4618707"/>
          </a:xfrm>
        </p:spPr>
      </p:pic>
      <p:sp>
        <p:nvSpPr>
          <p:cNvPr id="7" name="Tekstiruutu 6">
            <a:extLst>
              <a:ext uri="{FF2B5EF4-FFF2-40B4-BE49-F238E27FC236}">
                <a16:creationId xmlns:a16="http://schemas.microsoft.com/office/drawing/2014/main" id="{CE6DE6BC-E3D3-C3B9-8971-9B4A7A7BF576}"/>
              </a:ext>
            </a:extLst>
          </p:cNvPr>
          <p:cNvSpPr txBox="1"/>
          <p:nvPr/>
        </p:nvSpPr>
        <p:spPr>
          <a:xfrm>
            <a:off x="2674491" y="1516987"/>
            <a:ext cx="684326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Consolas"/>
              </a:rPr>
              <a:t>Agenda 2030: </a:t>
            </a:r>
            <a:r>
              <a:rPr lang="en-US" dirty="0">
                <a:latin typeface="Consolas"/>
                <a:hlinkClick r:id="rId3"/>
              </a:rPr>
              <a:t>https://kestavakehitys.fi/agenda-2030</a:t>
            </a:r>
            <a:r>
              <a:rPr lang="en-US" dirty="0"/>
              <a:t> </a:t>
            </a:r>
            <a:endParaRPr lang="fi-FI" dirty="0"/>
          </a:p>
        </p:txBody>
      </p:sp>
      <p:sp>
        <p:nvSpPr>
          <p:cNvPr id="4" name="TextBox 3">
            <a:extLst>
              <a:ext uri="{FF2B5EF4-FFF2-40B4-BE49-F238E27FC236}">
                <a16:creationId xmlns:a16="http://schemas.microsoft.com/office/drawing/2014/main" id="{D9255468-E330-BB99-99B6-12D85B599C1C}"/>
              </a:ext>
            </a:extLst>
          </p:cNvPr>
          <p:cNvSpPr txBox="1"/>
          <p:nvPr/>
        </p:nvSpPr>
        <p:spPr>
          <a:xfrm>
            <a:off x="9681210" y="365125"/>
            <a:ext cx="2089533" cy="369332"/>
          </a:xfrm>
          <a:prstGeom prst="rect">
            <a:avLst/>
          </a:prstGeom>
          <a:noFill/>
        </p:spPr>
        <p:txBody>
          <a:bodyPr wrap="square" rtlCol="0">
            <a:spAutoFit/>
          </a:bodyPr>
          <a:lstStyle/>
          <a:p>
            <a:r>
              <a:rPr lang="fi-FI" b="1" dirty="0"/>
              <a:t>OPETTAJAN OHJEET</a:t>
            </a:r>
          </a:p>
        </p:txBody>
      </p:sp>
    </p:spTree>
    <p:extLst>
      <p:ext uri="{BB962C8B-B14F-4D97-AF65-F5344CB8AC3E}">
        <p14:creationId xmlns:p14="http://schemas.microsoft.com/office/powerpoint/2010/main" val="4256802356"/>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b9659e86-c880-4fcc-93e9-ac985e77adfe}" enabled="1" method="Privileged" siteId="{4c60a66f-0a8d-446e-9ac0-836a00d84542}" removed="0"/>
</clbl:labelList>
</file>

<file path=docProps/app.xml><?xml version="1.0" encoding="utf-8"?>
<Properties xmlns="http://schemas.openxmlformats.org/officeDocument/2006/extended-properties" xmlns:vt="http://schemas.openxmlformats.org/officeDocument/2006/docPropsVTypes">
  <TotalTime>0</TotalTime>
  <Words>1946</Words>
  <Application>Microsoft Office PowerPoint</Application>
  <PresentationFormat>Widescreen</PresentationFormat>
  <Paragraphs>225</Paragraphs>
  <Slides>26</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Alasassy Caps</vt:lpstr>
      <vt:lpstr>Aptos</vt:lpstr>
      <vt:lpstr>Aptos Display</vt:lpstr>
      <vt:lpstr>Arial</vt:lpstr>
      <vt:lpstr>Calibri</vt:lpstr>
      <vt:lpstr>Consolas</vt:lpstr>
      <vt:lpstr>Courier New</vt:lpstr>
      <vt:lpstr>Courier New,monospace</vt:lpstr>
      <vt:lpstr>Segoe UI</vt:lpstr>
      <vt:lpstr>Wingdings</vt:lpstr>
      <vt:lpstr>Office-teema</vt:lpstr>
      <vt:lpstr>Kestävä utopia  Alakoulun kuvataiteen MOK-kokonaisuus kestävyysmurroksesta</vt:lpstr>
      <vt:lpstr>PowerPoint Presentation</vt:lpstr>
      <vt:lpstr>PowerPoint Presentation</vt:lpstr>
      <vt:lpstr>Tavoitteet</vt:lpstr>
      <vt:lpstr>Sisällöt ja keskeiset käsitteet</vt:lpstr>
      <vt:lpstr>Opetusmateriaalin sisältö</vt:lpstr>
      <vt:lpstr>Tarvikelista</vt:lpstr>
      <vt:lpstr>Kestävyysmurros</vt:lpstr>
      <vt:lpstr>Kestävyysmurros</vt:lpstr>
      <vt:lpstr>Taiteella vaikuttamisesta</vt:lpstr>
      <vt:lpstr>Utopia ja muotoiluprosessi </vt:lpstr>
      <vt:lpstr>Mainonnan tehokeinot</vt:lpstr>
      <vt:lpstr>Opettajan ohjeet työskentelyyn 1/2</vt:lpstr>
      <vt:lpstr>Opettajan ohjeet työskentelyyn 2/2</vt:lpstr>
      <vt:lpstr>Kestävä utopia  Peruskoulun 3.-6. luokkien kuvataiteen  MOK-kokonaisuus kestävyysmurroksesta</vt:lpstr>
      <vt:lpstr>Kestävyysmurros</vt:lpstr>
      <vt:lpstr>Laitteen rakentaminen</vt:lpstr>
      <vt:lpstr>PowerPoint Presentation</vt:lpstr>
      <vt:lpstr>PowerPoint Presentation</vt:lpstr>
      <vt:lpstr>Taiteella vaikuttaminen</vt:lpstr>
      <vt:lpstr>Utopia</vt:lpstr>
      <vt:lpstr>Kestävä muotoiluprosessi</vt:lpstr>
      <vt:lpstr>Millainen on hyvä mainos?</vt:lpstr>
      <vt:lpstr>PowerPoint Presentation</vt:lpstr>
      <vt:lpstr>Mainoksen tekeminen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Teppo Kuusela</cp:lastModifiedBy>
  <cp:revision>454</cp:revision>
  <dcterms:created xsi:type="dcterms:W3CDTF">2025-06-12T13:14:12Z</dcterms:created>
  <dcterms:modified xsi:type="dcterms:W3CDTF">2026-07-31T09:58:31Z</dcterms:modified>
</cp:coreProperties>
</file>